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285" r:id="rId6"/>
    <p:sldId id="257" r:id="rId7"/>
    <p:sldId id="319" r:id="rId8"/>
    <p:sldId id="280" r:id="rId9"/>
    <p:sldId id="311" r:id="rId10"/>
    <p:sldId id="321" r:id="rId11"/>
    <p:sldId id="323" r:id="rId12"/>
    <p:sldId id="324" r:id="rId13"/>
    <p:sldId id="326" r:id="rId14"/>
    <p:sldId id="307" r:id="rId15"/>
    <p:sldId id="308" r:id="rId16"/>
    <p:sldId id="328" r:id="rId17"/>
    <p:sldId id="312" r:id="rId18"/>
    <p:sldId id="313" r:id="rId19"/>
    <p:sldId id="314" r:id="rId20"/>
    <p:sldId id="315" r:id="rId21"/>
    <p:sldId id="316" r:id="rId22"/>
    <p:sldId id="317" r:id="rId23"/>
    <p:sldId id="318" r:id="rId24"/>
    <p:sldId id="302" r:id="rId25"/>
    <p:sldId id="293" r:id="rId26"/>
    <p:sldId id="296" r:id="rId27"/>
    <p:sldId id="300" r:id="rId28"/>
    <p:sldId id="297" r:id="rId29"/>
    <p:sldId id="298" r:id="rId30"/>
    <p:sldId id="295" r:id="rId31"/>
    <p:sldId id="301" r:id="rId32"/>
    <p:sldId id="303" r:id="rId33"/>
    <p:sldId id="304" r:id="rId34"/>
    <p:sldId id="305" r:id="rId35"/>
    <p:sldId id="325" r:id="rId36"/>
  </p:sldIdLst>
  <p:sldSz cx="9144000" cy="6858000" type="screen4x3"/>
  <p:notesSz cx="6797675" cy="9926638"/>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a Zaia" initials="MZ" lastIdx="6" clrIdx="0"/>
  <p:cmAuthor id="1" name="Gabriela" initials="G"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0000"/>
    <a:srgbClr val="321408"/>
    <a:srgbClr val="0037E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99" autoAdjust="0"/>
    <p:restoredTop sz="94629" autoAdjust="0"/>
  </p:normalViewPr>
  <p:slideViewPr>
    <p:cSldViewPr>
      <p:cViewPr>
        <p:scale>
          <a:sx n="80" d="100"/>
          <a:sy n="80" d="100"/>
        </p:scale>
        <p:origin x="552" y="138"/>
      </p:cViewPr>
      <p:guideLst>
        <p:guide orient="horz" pos="2160"/>
        <p:guide pos="2880"/>
      </p:guideLst>
    </p:cSldViewPr>
  </p:slideViewPr>
  <p:notesTextViewPr>
    <p:cViewPr>
      <p:scale>
        <a:sx n="1" d="1"/>
        <a:sy n="1" d="1"/>
      </p:scale>
      <p:origin x="0" y="0"/>
    </p:cViewPr>
  </p:notesTextViewPr>
  <p:sorterViewPr>
    <p:cViewPr>
      <p:scale>
        <a:sx n="88" d="100"/>
        <a:sy n="88" d="100"/>
      </p:scale>
      <p:origin x="0" y="285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5-02T11:55:26.420" idx="3">
    <p:pos x="2283" y="165"/>
    <p:text>ver ANI</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_tradnl"/>
          </a:p>
        </p:txBody>
      </p:sp>
      <p:sp>
        <p:nvSpPr>
          <p:cNvPr id="6147"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_tradnl"/>
          </a:p>
        </p:txBody>
      </p:sp>
      <p:sp>
        <p:nvSpPr>
          <p:cNvPr id="6148"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_tradnl"/>
          </a:p>
        </p:txBody>
      </p:sp>
      <p:sp>
        <p:nvSpPr>
          <p:cNvPr id="6149"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D484FF1-31D6-40CE-8830-607D5983B7C3}" type="slidenum">
              <a:rPr lang="es-ES_tradnl"/>
              <a:pPr/>
              <a:t>‹Nº›</a:t>
            </a:fld>
            <a:endParaRPr lang="es-ES_tradnl"/>
          </a:p>
        </p:txBody>
      </p:sp>
    </p:spTree>
    <p:extLst>
      <p:ext uri="{BB962C8B-B14F-4D97-AF65-F5344CB8AC3E}">
        <p14:creationId xmlns:p14="http://schemas.microsoft.com/office/powerpoint/2010/main" val="134427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_tradnl"/>
          </a:p>
        </p:txBody>
      </p:sp>
      <p:sp>
        <p:nvSpPr>
          <p:cNvPr id="296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_tradnl"/>
          </a:p>
        </p:txBody>
      </p:sp>
      <p:sp>
        <p:nvSpPr>
          <p:cNvPr id="297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_tradnl"/>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38C85F-0FC4-445B-9ADD-918C819AC4CB}" type="slidenum">
              <a:rPr lang="es-ES_tradnl"/>
              <a:pPr/>
              <a:t>‹Nº›</a:t>
            </a:fld>
            <a:endParaRPr lang="es-ES_tradnl"/>
          </a:p>
        </p:txBody>
      </p:sp>
    </p:spTree>
    <p:extLst>
      <p:ext uri="{BB962C8B-B14F-4D97-AF65-F5344CB8AC3E}">
        <p14:creationId xmlns:p14="http://schemas.microsoft.com/office/powerpoint/2010/main" val="12985606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lgn="ctr">
              <a:defRPr sz="3200">
                <a:solidFill>
                  <a:srgbClr val="002060"/>
                </a:solidFill>
              </a:defRPr>
            </a:lvl1pPr>
          </a:lstStyle>
          <a:p>
            <a:pPr lvl="0"/>
            <a:r>
              <a:rPr lang="es-ES" noProof="0" smtClean="0"/>
              <a:t>Haga clic para modificar el estilo de título del patrón</a:t>
            </a:r>
            <a:endParaRPr lang="es-ES_tradnl" noProof="0" dirty="0" smtClean="0"/>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002060"/>
                </a:solidFill>
              </a:defRPr>
            </a:lvl1pPr>
          </a:lstStyle>
          <a:p>
            <a:pPr lvl="0"/>
            <a:r>
              <a:rPr lang="es-ES" noProof="0" smtClean="0"/>
              <a:t>Haga clic para modificar el estilo de subtítulo del patrón</a:t>
            </a:r>
            <a:endParaRPr lang="es-ES_tradnl" noProof="0" dirty="0" smtClean="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07950" y="115888"/>
            <a:ext cx="8928100" cy="5905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1636358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8928100" cy="720725"/>
          </a:xfrm>
        </p:spPr>
        <p:txBody>
          <a:bodyPr/>
          <a:lstStyle/>
          <a:p>
            <a:r>
              <a:rPr lang="es-ES" smtClean="0"/>
              <a:t>Haga clic para modificar el estilo de título del patrón</a:t>
            </a:r>
            <a:endParaRPr lang="es-AR"/>
          </a:p>
        </p:txBody>
      </p:sp>
      <p:sp>
        <p:nvSpPr>
          <p:cNvPr id="3" name="2 Marcador de contenido"/>
          <p:cNvSpPr>
            <a:spLocks noGrp="1"/>
          </p:cNvSpPr>
          <p:nvPr>
            <p:ph sz="quarter" idx="1"/>
          </p:nvPr>
        </p:nvSpPr>
        <p:spPr>
          <a:xfrm>
            <a:off x="107950" y="908050"/>
            <a:ext cx="4387850" cy="2479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quarter" idx="2"/>
          </p:nvPr>
        </p:nvSpPr>
        <p:spPr>
          <a:xfrm>
            <a:off x="4648200" y="908050"/>
            <a:ext cx="4387850" cy="2479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half" idx="3"/>
          </p:nvPr>
        </p:nvSpPr>
        <p:spPr>
          <a:xfrm>
            <a:off x="107950" y="3540125"/>
            <a:ext cx="8928100" cy="2481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852054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02060"/>
                </a:solidFill>
              </a:defRPr>
            </a:lvl1pPr>
          </a:lstStyle>
          <a:p>
            <a:r>
              <a:rPr lang="es-ES" smtClean="0"/>
              <a:t>Haga clic para modificar el estilo de título del patrón</a:t>
            </a:r>
            <a:endParaRPr lang="es-AR" dirty="0"/>
          </a:p>
        </p:txBody>
      </p:sp>
      <p:sp>
        <p:nvSpPr>
          <p:cNvPr id="3" name="2 Marcador de contenido"/>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dirty="0"/>
          </a:p>
        </p:txBody>
      </p:sp>
    </p:spTree>
    <p:extLst>
      <p:ext uri="{BB962C8B-B14F-4D97-AF65-F5344CB8AC3E}">
        <p14:creationId xmlns:p14="http://schemas.microsoft.com/office/powerpoint/2010/main" val="2766812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8085296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91966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8928100" cy="720725"/>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107950" y="908050"/>
            <a:ext cx="4387850" cy="5113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908050"/>
            <a:ext cx="4387850" cy="5113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19192609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8928100" cy="720725"/>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107950" y="908050"/>
            <a:ext cx="4387850" cy="5113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quarter" idx="2"/>
          </p:nvPr>
        </p:nvSpPr>
        <p:spPr>
          <a:xfrm>
            <a:off x="4648200" y="908050"/>
            <a:ext cx="4387850" cy="2479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contenido"/>
          <p:cNvSpPr>
            <a:spLocks noGrp="1"/>
          </p:cNvSpPr>
          <p:nvPr>
            <p:ph sz="quarter" idx="3"/>
          </p:nvPr>
        </p:nvSpPr>
        <p:spPr>
          <a:xfrm>
            <a:off x="4648200" y="3540125"/>
            <a:ext cx="4387850" cy="2481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190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8928100" cy="720725"/>
          </a:xfrm>
        </p:spPr>
        <p:txBody>
          <a:bodyPr/>
          <a:lstStyle/>
          <a:p>
            <a:r>
              <a:rPr lang="es-ES" smtClean="0"/>
              <a:t>Haga clic para modificar el estilo de título del patrón</a:t>
            </a:r>
            <a:endParaRPr lang="es-AR"/>
          </a:p>
        </p:txBody>
      </p:sp>
      <p:sp>
        <p:nvSpPr>
          <p:cNvPr id="3" name="2 Marcador de contenido"/>
          <p:cNvSpPr>
            <a:spLocks noGrp="1"/>
          </p:cNvSpPr>
          <p:nvPr>
            <p:ph sz="quarter" idx="1"/>
          </p:nvPr>
        </p:nvSpPr>
        <p:spPr>
          <a:xfrm>
            <a:off x="107950" y="908050"/>
            <a:ext cx="4387850" cy="2479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quarter" idx="2"/>
          </p:nvPr>
        </p:nvSpPr>
        <p:spPr>
          <a:xfrm>
            <a:off x="107950" y="3540125"/>
            <a:ext cx="4387850" cy="2481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contenido"/>
          <p:cNvSpPr>
            <a:spLocks noGrp="1"/>
          </p:cNvSpPr>
          <p:nvPr>
            <p:ph sz="half" idx="3"/>
          </p:nvPr>
        </p:nvSpPr>
        <p:spPr>
          <a:xfrm>
            <a:off x="4648200" y="908050"/>
            <a:ext cx="4387850" cy="5113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1809970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107950" y="115888"/>
            <a:ext cx="8928100" cy="720725"/>
          </a:xfrm>
        </p:spPr>
        <p:txBody>
          <a:bodyPr/>
          <a:lstStyle/>
          <a:p>
            <a:r>
              <a:rPr lang="es-ES" smtClean="0"/>
              <a:t>Haga clic para modificar el estilo de título del patrón</a:t>
            </a:r>
            <a:endParaRPr lang="es-AR"/>
          </a:p>
        </p:txBody>
      </p:sp>
      <p:sp>
        <p:nvSpPr>
          <p:cNvPr id="3" name="2 Marcador de contenido"/>
          <p:cNvSpPr>
            <a:spLocks noGrp="1"/>
          </p:cNvSpPr>
          <p:nvPr>
            <p:ph sz="quarter" idx="1"/>
          </p:nvPr>
        </p:nvSpPr>
        <p:spPr>
          <a:xfrm>
            <a:off x="107950" y="908050"/>
            <a:ext cx="4387850" cy="2479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quarter" idx="2"/>
          </p:nvPr>
        </p:nvSpPr>
        <p:spPr>
          <a:xfrm>
            <a:off x="4648200" y="908050"/>
            <a:ext cx="4387850" cy="2479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contenido"/>
          <p:cNvSpPr>
            <a:spLocks noGrp="1"/>
          </p:cNvSpPr>
          <p:nvPr>
            <p:ph sz="quarter" idx="3"/>
          </p:nvPr>
        </p:nvSpPr>
        <p:spPr>
          <a:xfrm>
            <a:off x="107950" y="3540125"/>
            <a:ext cx="4387850" cy="2481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contenido"/>
          <p:cNvSpPr>
            <a:spLocks noGrp="1"/>
          </p:cNvSpPr>
          <p:nvPr>
            <p:ph sz="quarter" idx="4"/>
          </p:nvPr>
        </p:nvSpPr>
        <p:spPr>
          <a:xfrm>
            <a:off x="4648200" y="3540125"/>
            <a:ext cx="4387850" cy="2481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1673180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7950" y="115888"/>
            <a:ext cx="8928100" cy="720725"/>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107950" y="908050"/>
            <a:ext cx="8928100" cy="24796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107950" y="3540125"/>
            <a:ext cx="8928100" cy="2481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134289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3000" r="-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dirty="0" smtClean="0"/>
              <a:t>Haga clic para cambiar el estilo de título	</a:t>
            </a:r>
          </a:p>
        </p:txBody>
      </p:sp>
      <p:sp>
        <p:nvSpPr>
          <p:cNvPr id="1027" name="Rectangle 3"/>
          <p:cNvSpPr>
            <a:spLocks noGrp="1" noChangeArrowheads="1"/>
          </p:cNvSpPr>
          <p:nvPr>
            <p:ph type="body" idx="1"/>
          </p:nvPr>
        </p:nvSpPr>
        <p:spPr bwMode="auto">
          <a:xfrm>
            <a:off x="107950" y="908050"/>
            <a:ext cx="89281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60" r:id="rId5"/>
    <p:sldLayoutId id="2147483661" r:id="rId6"/>
    <p:sldLayoutId id="2147483662" r:id="rId7"/>
    <p:sldLayoutId id="2147483663" r:id="rId8"/>
    <p:sldLayoutId id="2147483664" r:id="rId9"/>
    <p:sldLayoutId id="2147483665" r:id="rId10"/>
    <p:sldLayoutId id="2147483666"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rgbClr val="00206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rgbClr val="002060"/>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a:solidFill>
            <a:srgbClr val="002060"/>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600">
          <a:solidFill>
            <a:srgbClr val="002060"/>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400">
          <a:solidFill>
            <a:srgbClr val="002060"/>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cmalcolm@ucar.gov.ar" TargetMode="External"/><Relationship Id="rId2" Type="http://schemas.openxmlformats.org/officeDocument/2006/relationships/hyperlink" Target="mailto:gborbely@prosap.gov.ar" TargetMode="External"/><Relationship Id="rId1" Type="http://schemas.openxmlformats.org/officeDocument/2006/relationships/slideLayout" Target="../slideLayouts/slideLayout2.xml"/><Relationship Id="rId5" Type="http://schemas.openxmlformats.org/officeDocument/2006/relationships/hyperlink" Target="mailto:mzaia@ucar.gov.ar" TargetMode="External"/><Relationship Id="rId4" Type="http://schemas.openxmlformats.org/officeDocument/2006/relationships/hyperlink" Target="mailto:Syunis@ucar.gov.a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12776"/>
            <a:ext cx="7772400" cy="1470025"/>
          </a:xfrm>
        </p:spPr>
        <p:txBody>
          <a:bodyPr/>
          <a:lstStyle/>
          <a:p>
            <a:r>
              <a:rPr lang="es-AR" dirty="0" smtClean="0">
                <a:solidFill>
                  <a:srgbClr val="321408"/>
                </a:solidFill>
                <a:latin typeface="Calibri" pitchFamily="34" charset="0"/>
                <a:cs typeface="Calibri" pitchFamily="34" charset="0"/>
              </a:rPr>
              <a:t>Unidad Gestión </a:t>
            </a:r>
            <a:br>
              <a:rPr lang="es-AR" dirty="0" smtClean="0">
                <a:solidFill>
                  <a:srgbClr val="321408"/>
                </a:solidFill>
                <a:latin typeface="Calibri" pitchFamily="34" charset="0"/>
                <a:cs typeface="Calibri" pitchFamily="34" charset="0"/>
              </a:rPr>
            </a:br>
            <a:r>
              <a:rPr lang="es-AR" dirty="0" smtClean="0">
                <a:solidFill>
                  <a:srgbClr val="321408"/>
                </a:solidFill>
                <a:latin typeface="Calibri" pitchFamily="34" charset="0"/>
                <a:cs typeface="Calibri" pitchFamily="34" charset="0"/>
              </a:rPr>
              <a:t>Ambiental y Social</a:t>
            </a:r>
            <a:endParaRPr lang="es-AR" dirty="0">
              <a:solidFill>
                <a:srgbClr val="321408"/>
              </a:solidFill>
              <a:latin typeface="Calibri" pitchFamily="34" charset="0"/>
              <a:cs typeface="Calibri" pitchFamily="34" charset="0"/>
            </a:endParaRPr>
          </a:p>
        </p:txBody>
      </p:sp>
      <p:sp>
        <p:nvSpPr>
          <p:cNvPr id="2051" name="Rectangle 3"/>
          <p:cNvSpPr>
            <a:spLocks noGrp="1" noChangeArrowheads="1"/>
          </p:cNvSpPr>
          <p:nvPr>
            <p:ph type="subTitle" idx="1"/>
          </p:nvPr>
        </p:nvSpPr>
        <p:spPr>
          <a:xfrm>
            <a:off x="1187624" y="2924944"/>
            <a:ext cx="6400800" cy="576064"/>
          </a:xfrm>
        </p:spPr>
        <p:txBody>
          <a:bodyPr/>
          <a:lstStyle/>
          <a:p>
            <a:r>
              <a:rPr lang="es-AR" b="1" dirty="0" smtClean="0">
                <a:solidFill>
                  <a:srgbClr val="321408"/>
                </a:solidFill>
                <a:latin typeface="Calibri" pitchFamily="34" charset="0"/>
                <a:cs typeface="Calibri" pitchFamily="34" charset="0"/>
              </a:rPr>
              <a:t>MAYO 2017</a:t>
            </a:r>
            <a:endParaRPr lang="es-AR" b="1" dirty="0">
              <a:solidFill>
                <a:srgbClr val="321408"/>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12" name="11 Rectángulo"/>
          <p:cNvSpPr/>
          <p:nvPr/>
        </p:nvSpPr>
        <p:spPr>
          <a:xfrm>
            <a:off x="210233" y="872080"/>
            <a:ext cx="2797561" cy="461665"/>
          </a:xfrm>
          <a:prstGeom prst="rect">
            <a:avLst/>
          </a:prstGeom>
        </p:spPr>
        <p:txBody>
          <a:bodyPr wrap="none">
            <a:spAutoFit/>
          </a:bodyPr>
          <a:lstStyle/>
          <a:p>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sz="2400" b="1" kern="0" dirty="0">
              <a:solidFill>
                <a:srgbClr val="0070C0"/>
              </a:solidFill>
            </a:endParaRPr>
          </a:p>
        </p:txBody>
      </p:sp>
      <p:sp>
        <p:nvSpPr>
          <p:cNvPr id="2" name="1 Rectángulo"/>
          <p:cNvSpPr/>
          <p:nvPr/>
        </p:nvSpPr>
        <p:spPr>
          <a:xfrm>
            <a:off x="323528" y="1985594"/>
            <a:ext cx="7128792" cy="2554545"/>
          </a:xfrm>
          <a:prstGeom prst="rect">
            <a:avLst/>
          </a:prstGeom>
        </p:spPr>
        <p:txBody>
          <a:bodyPr wrap="square">
            <a:spAutoFit/>
          </a:bodyPr>
          <a:lstStyle/>
          <a:p>
            <a:pPr>
              <a:buFont typeface="Arial" panose="020B0604020202020204" pitchFamily="34" charset="0"/>
              <a:buChar char="•"/>
            </a:pPr>
            <a:r>
              <a:rPr lang="es-ES" sz="3200" dirty="0" smtClean="0">
                <a:solidFill>
                  <a:srgbClr val="002060"/>
                </a:solidFill>
                <a:latin typeface="Calibri" pitchFamily="34" charset="0"/>
                <a:cs typeface="Calibri" pitchFamily="34" charset="0"/>
              </a:rPr>
              <a:t> Plan </a:t>
            </a:r>
            <a:r>
              <a:rPr lang="es-ES" sz="3200" dirty="0">
                <a:solidFill>
                  <a:srgbClr val="002060"/>
                </a:solidFill>
                <a:latin typeface="Calibri" pitchFamily="34" charset="0"/>
                <a:cs typeface="Calibri" pitchFamily="34" charset="0"/>
              </a:rPr>
              <a:t>de Pueblos Indígenas</a:t>
            </a:r>
          </a:p>
          <a:p>
            <a:pPr>
              <a:buFont typeface="Arial" panose="020B0604020202020204" pitchFamily="34" charset="0"/>
              <a:buChar char="•"/>
            </a:pPr>
            <a:r>
              <a:rPr lang="es-ES" sz="3200" dirty="0" smtClean="0">
                <a:solidFill>
                  <a:srgbClr val="002060"/>
                </a:solidFill>
                <a:latin typeface="Calibri" pitchFamily="34" charset="0"/>
                <a:cs typeface="Calibri" pitchFamily="34" charset="0"/>
              </a:rPr>
              <a:t> Plan </a:t>
            </a:r>
            <a:r>
              <a:rPr lang="es-ES" sz="3200" dirty="0">
                <a:solidFill>
                  <a:srgbClr val="002060"/>
                </a:solidFill>
                <a:latin typeface="Calibri" pitchFamily="34" charset="0"/>
                <a:cs typeface="Calibri" pitchFamily="34" charset="0"/>
              </a:rPr>
              <a:t>de Afectación de Activos</a:t>
            </a:r>
          </a:p>
          <a:p>
            <a:pPr>
              <a:buFont typeface="Arial" panose="020B0604020202020204" pitchFamily="34" charset="0"/>
              <a:buChar char="•"/>
            </a:pPr>
            <a:r>
              <a:rPr lang="es-ES" sz="3200" dirty="0" smtClean="0">
                <a:solidFill>
                  <a:srgbClr val="002060"/>
                </a:solidFill>
                <a:latin typeface="Calibri" pitchFamily="34" charset="0"/>
                <a:cs typeface="Calibri" pitchFamily="34" charset="0"/>
              </a:rPr>
              <a:t> Plan </a:t>
            </a:r>
            <a:r>
              <a:rPr lang="es-ES" sz="3200" dirty="0">
                <a:solidFill>
                  <a:srgbClr val="002060"/>
                </a:solidFill>
                <a:latin typeface="Calibri" pitchFamily="34" charset="0"/>
                <a:cs typeface="Calibri" pitchFamily="34" charset="0"/>
              </a:rPr>
              <a:t>de Reasentamiento Involuntario  </a:t>
            </a:r>
          </a:p>
          <a:p>
            <a:pPr>
              <a:buFont typeface="Arial" panose="020B0604020202020204" pitchFamily="34" charset="0"/>
              <a:buChar char="•"/>
            </a:pPr>
            <a:r>
              <a:rPr lang="es-ES" sz="3200" dirty="0" smtClean="0">
                <a:solidFill>
                  <a:srgbClr val="002060"/>
                </a:solidFill>
                <a:latin typeface="Calibri" pitchFamily="34" charset="0"/>
                <a:cs typeface="Calibri" pitchFamily="34" charset="0"/>
              </a:rPr>
              <a:t> Plan </a:t>
            </a:r>
            <a:r>
              <a:rPr lang="es-ES" sz="3200" dirty="0">
                <a:solidFill>
                  <a:srgbClr val="002060"/>
                </a:solidFill>
                <a:latin typeface="Calibri" pitchFamily="34" charset="0"/>
                <a:cs typeface="Calibri" pitchFamily="34" charset="0"/>
              </a:rPr>
              <a:t>de Manejo de Plagas</a:t>
            </a:r>
          </a:p>
          <a:p>
            <a:pPr>
              <a:buFont typeface="Arial" panose="020B0604020202020204" pitchFamily="34" charset="0"/>
              <a:buChar char="•"/>
            </a:pPr>
            <a:r>
              <a:rPr lang="es-ES" sz="3200" dirty="0" smtClean="0">
                <a:solidFill>
                  <a:srgbClr val="002060"/>
                </a:solidFill>
                <a:latin typeface="Calibri" pitchFamily="34" charset="0"/>
                <a:cs typeface="Calibri" pitchFamily="34" charset="0"/>
              </a:rPr>
              <a:t> Plan </a:t>
            </a:r>
            <a:r>
              <a:rPr lang="es-ES" sz="3200" dirty="0">
                <a:solidFill>
                  <a:srgbClr val="002060"/>
                </a:solidFill>
                <a:latin typeface="Calibri" pitchFamily="34" charset="0"/>
                <a:cs typeface="Calibri" pitchFamily="34" charset="0"/>
              </a:rPr>
              <a:t>de Acción de </a:t>
            </a:r>
            <a:r>
              <a:rPr lang="es-ES" sz="3200" dirty="0" smtClean="0">
                <a:solidFill>
                  <a:srgbClr val="002060"/>
                </a:solidFill>
                <a:latin typeface="Calibri" pitchFamily="34" charset="0"/>
                <a:cs typeface="Calibri" pitchFamily="34" charset="0"/>
              </a:rPr>
              <a:t>Género</a:t>
            </a:r>
          </a:p>
        </p:txBody>
      </p:sp>
      <p:sp>
        <p:nvSpPr>
          <p:cNvPr id="3" name="2 CuadroTexto"/>
          <p:cNvSpPr txBox="1"/>
          <p:nvPr/>
        </p:nvSpPr>
        <p:spPr>
          <a:xfrm>
            <a:off x="323528" y="1700808"/>
            <a:ext cx="723275" cy="369332"/>
          </a:xfrm>
          <a:prstGeom prst="rect">
            <a:avLst/>
          </a:prstGeom>
          <a:noFill/>
        </p:spPr>
        <p:txBody>
          <a:bodyPr wrap="none" rtlCol="0">
            <a:spAutoFit/>
          </a:bodyPr>
          <a:lstStyle/>
          <a:p>
            <a:r>
              <a:rPr lang="es-ES" dirty="0" smtClean="0"/>
              <a:t>UEP:</a:t>
            </a:r>
            <a:endParaRPr lang="es-ES" dirty="0"/>
          </a:p>
        </p:txBody>
      </p:sp>
      <p:sp>
        <p:nvSpPr>
          <p:cNvPr id="6" name="5 CuadroTexto"/>
          <p:cNvSpPr txBox="1"/>
          <p:nvPr/>
        </p:nvSpPr>
        <p:spPr>
          <a:xfrm>
            <a:off x="323527" y="4824047"/>
            <a:ext cx="1843197" cy="369332"/>
          </a:xfrm>
          <a:prstGeom prst="rect">
            <a:avLst/>
          </a:prstGeom>
          <a:noFill/>
        </p:spPr>
        <p:txBody>
          <a:bodyPr wrap="none" rtlCol="0">
            <a:spAutoFit/>
          </a:bodyPr>
          <a:lstStyle/>
          <a:p>
            <a:r>
              <a:rPr lang="es-ES" dirty="0" smtClean="0"/>
              <a:t>CONTRATISTA:</a:t>
            </a:r>
            <a:endParaRPr lang="es-ES" dirty="0"/>
          </a:p>
        </p:txBody>
      </p:sp>
      <p:sp>
        <p:nvSpPr>
          <p:cNvPr id="5" name="4 Rectángulo"/>
          <p:cNvSpPr/>
          <p:nvPr/>
        </p:nvSpPr>
        <p:spPr>
          <a:xfrm>
            <a:off x="539552" y="5229200"/>
            <a:ext cx="5065041" cy="584775"/>
          </a:xfrm>
          <a:prstGeom prst="rect">
            <a:avLst/>
          </a:prstGeom>
        </p:spPr>
        <p:txBody>
          <a:bodyPr wrap="none">
            <a:spAutoFit/>
          </a:bodyPr>
          <a:lstStyle/>
          <a:p>
            <a:pPr marL="457200" indent="-457200">
              <a:buFont typeface="Arial" panose="020B0604020202020204" pitchFamily="34" charset="0"/>
              <a:buChar char="•"/>
            </a:pPr>
            <a:r>
              <a:rPr lang="es-ES" sz="3200" dirty="0" smtClean="0">
                <a:solidFill>
                  <a:srgbClr val="002060"/>
                </a:solidFill>
                <a:latin typeface="Calibri" pitchFamily="34" charset="0"/>
                <a:cs typeface="Calibri" pitchFamily="34" charset="0"/>
              </a:rPr>
              <a:t>Plan de Manejo Ambiental</a:t>
            </a:r>
            <a:endParaRPr lang="es-ES" sz="32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2148720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628155"/>
            <a:ext cx="8928100" cy="720725"/>
          </a:xfrm>
        </p:spPr>
        <p:txBody>
          <a:bodyPr/>
          <a:lstStyle/>
          <a:p>
            <a:r>
              <a:rPr lang="es-ES" dirty="0"/>
              <a:t/>
            </a:r>
            <a:br>
              <a:rPr lang="es-ES" dirty="0"/>
            </a:br>
            <a:endParaRPr lang="es-ES" dirty="0"/>
          </a:p>
        </p:txBody>
      </p:sp>
      <p:sp>
        <p:nvSpPr>
          <p:cNvPr id="3" name="2 Marcador de contenido"/>
          <p:cNvSpPr>
            <a:spLocks noGrp="1"/>
          </p:cNvSpPr>
          <p:nvPr>
            <p:ph idx="1"/>
          </p:nvPr>
        </p:nvSpPr>
        <p:spPr>
          <a:xfrm>
            <a:off x="215900" y="1772816"/>
            <a:ext cx="8928100" cy="3888432"/>
          </a:xfrm>
        </p:spPr>
        <p:txBody>
          <a:bodyPr/>
          <a:lstStyle/>
          <a:p>
            <a:pPr marL="0" indent="0">
              <a:buNone/>
            </a:pPr>
            <a:r>
              <a:rPr lang="es-ES" b="1" dirty="0" smtClean="0"/>
              <a:t>Gestor </a:t>
            </a:r>
            <a:r>
              <a:rPr lang="es-ES" b="1" dirty="0"/>
              <a:t>Social del Territorio/PGST </a:t>
            </a:r>
            <a:endParaRPr lang="es-ES" b="1" dirty="0">
              <a:solidFill>
                <a:srgbClr val="FF0000"/>
              </a:solidFill>
            </a:endParaRPr>
          </a:p>
          <a:p>
            <a:pPr>
              <a:buFont typeface="Arial" panose="020B0604020202020204" pitchFamily="34" charset="0"/>
              <a:buChar char="•"/>
            </a:pPr>
            <a:r>
              <a:rPr lang="es-ES" dirty="0">
                <a:solidFill>
                  <a:schemeClr val="tx1"/>
                </a:solidFill>
              </a:rPr>
              <a:t>Es una nueva contratación, con </a:t>
            </a:r>
            <a:r>
              <a:rPr lang="es-ES" u="sng" dirty="0">
                <a:solidFill>
                  <a:schemeClr val="tx1"/>
                </a:solidFill>
              </a:rPr>
              <a:t>presupuesto</a:t>
            </a:r>
            <a:r>
              <a:rPr lang="es-ES" dirty="0">
                <a:solidFill>
                  <a:schemeClr val="tx1"/>
                </a:solidFill>
              </a:rPr>
              <a:t> asignado</a:t>
            </a:r>
          </a:p>
          <a:p>
            <a:pPr>
              <a:buFont typeface="Arial" panose="020B0604020202020204" pitchFamily="34" charset="0"/>
              <a:buChar char="•"/>
            </a:pPr>
            <a:r>
              <a:rPr lang="es-ES" dirty="0">
                <a:solidFill>
                  <a:schemeClr val="tx1"/>
                </a:solidFill>
              </a:rPr>
              <a:t>Forma parte de la UEP</a:t>
            </a:r>
          </a:p>
          <a:p>
            <a:pPr>
              <a:buFont typeface="Arial" panose="020B0604020202020204" pitchFamily="34" charset="0"/>
              <a:buChar char="•"/>
            </a:pPr>
            <a:r>
              <a:rPr lang="es-ES" u="sng" dirty="0">
                <a:solidFill>
                  <a:schemeClr val="tx1"/>
                </a:solidFill>
              </a:rPr>
              <a:t>Interactúa</a:t>
            </a:r>
            <a:r>
              <a:rPr lang="es-ES" dirty="0">
                <a:solidFill>
                  <a:schemeClr val="tx1"/>
                </a:solidFill>
              </a:rPr>
              <a:t>, de manera constante y durante toda la ejecución del proyecto, con todos los actores involucrados</a:t>
            </a:r>
          </a:p>
          <a:p>
            <a:pPr>
              <a:buFont typeface="Arial" panose="020B0604020202020204" pitchFamily="34" charset="0"/>
              <a:buChar char="•"/>
            </a:pPr>
            <a:r>
              <a:rPr lang="es-ES" u="sng" dirty="0">
                <a:solidFill>
                  <a:schemeClr val="tx1"/>
                </a:solidFill>
              </a:rPr>
              <a:t>Coordina y supervisa </a:t>
            </a:r>
            <a:r>
              <a:rPr lang="es-ES" dirty="0">
                <a:solidFill>
                  <a:schemeClr val="tx1"/>
                </a:solidFill>
              </a:rPr>
              <a:t>la implementación de planes y programas</a:t>
            </a:r>
          </a:p>
          <a:p>
            <a:pPr>
              <a:buFont typeface="Arial" panose="020B0604020202020204" pitchFamily="34" charset="0"/>
              <a:buChar char="•"/>
            </a:pPr>
            <a:r>
              <a:rPr lang="es-ES" dirty="0">
                <a:solidFill>
                  <a:schemeClr val="tx1"/>
                </a:solidFill>
              </a:rPr>
              <a:t>Perfil: Ciencias Sociales y afines</a:t>
            </a:r>
          </a:p>
          <a:p>
            <a:pPr>
              <a:buFont typeface="Arial" panose="020B0604020202020204" pitchFamily="34" charset="0"/>
              <a:buChar char="•"/>
            </a:pPr>
            <a:r>
              <a:rPr lang="es-ES" dirty="0">
                <a:solidFill>
                  <a:schemeClr val="tx1"/>
                </a:solidFill>
              </a:rPr>
              <a:t>Comparte responsabilidades con el </a:t>
            </a:r>
            <a:r>
              <a:rPr lang="es-ES" u="sng" dirty="0" smtClean="0">
                <a:solidFill>
                  <a:schemeClr val="tx1"/>
                </a:solidFill>
              </a:rPr>
              <a:t>IASO</a:t>
            </a:r>
            <a:endParaRPr lang="es-ES" u="sng" dirty="0">
              <a:solidFill>
                <a:schemeClr val="tx1"/>
              </a:solidFill>
            </a:endParaRPr>
          </a:p>
        </p:txBody>
      </p:sp>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5" name="4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b="1" kern="0" dirty="0">
              <a:solidFill>
                <a:srgbClr val="0070C0"/>
              </a:solidFill>
            </a:endParaRPr>
          </a:p>
        </p:txBody>
      </p:sp>
    </p:spTree>
    <p:extLst>
      <p:ext uri="{BB962C8B-B14F-4D97-AF65-F5344CB8AC3E}">
        <p14:creationId xmlns:p14="http://schemas.microsoft.com/office/powerpoint/2010/main" val="833893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5900" y="1772816"/>
            <a:ext cx="8928100" cy="576709"/>
          </a:xfrm>
        </p:spPr>
        <p:txBody>
          <a:bodyPr/>
          <a:lstStyle/>
          <a:p>
            <a:pPr algn="ctr"/>
            <a:r>
              <a:rPr lang="es-ES" sz="2400" dirty="0"/>
              <a:t>Programa de Acción de </a:t>
            </a:r>
            <a:r>
              <a:rPr lang="es-ES" sz="2400" dirty="0" smtClean="0"/>
              <a:t>Género</a:t>
            </a:r>
            <a:endParaRPr lang="es-ES" sz="2400" dirty="0"/>
          </a:p>
        </p:txBody>
      </p:sp>
      <p:sp>
        <p:nvSpPr>
          <p:cNvPr id="3" name="2 Marcador de contenido"/>
          <p:cNvSpPr>
            <a:spLocks noGrp="1"/>
          </p:cNvSpPr>
          <p:nvPr>
            <p:ph idx="1"/>
          </p:nvPr>
        </p:nvSpPr>
        <p:spPr>
          <a:xfrm>
            <a:off x="215900" y="2492896"/>
            <a:ext cx="8928100" cy="3672408"/>
          </a:xfrm>
        </p:spPr>
        <p:txBody>
          <a:bodyPr/>
          <a:lstStyle/>
          <a:p>
            <a:pPr marL="0" indent="0" algn="just">
              <a:buNone/>
            </a:pPr>
            <a:r>
              <a:rPr lang="es-ES" sz="1800" b="1" dirty="0"/>
              <a:t>Se compone de dos momentos</a:t>
            </a:r>
          </a:p>
          <a:p>
            <a:pPr marL="0" indent="0" algn="just">
              <a:buNone/>
            </a:pPr>
            <a:r>
              <a:rPr lang="es-ES" sz="1800" b="1" dirty="0"/>
              <a:t>1) Diagnóstico de género y propuesta de implementación</a:t>
            </a:r>
          </a:p>
          <a:p>
            <a:pPr marL="0" indent="0" algn="just">
              <a:buNone/>
            </a:pPr>
            <a:r>
              <a:rPr lang="es-ES" sz="1800" b="1" dirty="0"/>
              <a:t>	(contratación específica, con presupuesto asignado)</a:t>
            </a:r>
          </a:p>
          <a:p>
            <a:pPr marL="0" indent="0" algn="just">
              <a:buNone/>
            </a:pPr>
            <a:r>
              <a:rPr lang="es-ES" sz="1800" b="1" dirty="0"/>
              <a:t>2) Implementación del Programa</a:t>
            </a:r>
          </a:p>
          <a:p>
            <a:pPr marL="457200" lvl="1" indent="0" algn="just">
              <a:buNone/>
            </a:pPr>
            <a:r>
              <a:rPr lang="es-ES" sz="1800" b="1" dirty="0">
                <a:ea typeface="+mn-ea"/>
              </a:rPr>
              <a:t>	(contratación específica part-time, con presupuesto asignado) </a:t>
            </a:r>
          </a:p>
          <a:p>
            <a:pPr marL="0" indent="0" algn="just">
              <a:buNone/>
            </a:pPr>
            <a:endParaRPr lang="es-ES" sz="1800" dirty="0" smtClean="0"/>
          </a:p>
          <a:p>
            <a:pPr marL="0" indent="0" algn="just">
              <a:buNone/>
            </a:pPr>
            <a:endParaRPr lang="es-ES" sz="1800" dirty="0" smtClean="0"/>
          </a:p>
        </p:txBody>
      </p:sp>
      <p:sp>
        <p:nvSpPr>
          <p:cNvPr id="4" name="Rectangle 2"/>
          <p:cNvSpPr txBox="1">
            <a:spLocks noChangeArrowheads="1"/>
          </p:cNvSpPr>
          <p:nvPr/>
        </p:nvSpPr>
        <p:spPr bwMode="auto">
          <a:xfrm>
            <a:off x="249436" y="116632"/>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5" name="4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b="1" kern="0" dirty="0">
              <a:solidFill>
                <a:srgbClr val="0070C0"/>
              </a:solidFill>
            </a:endParaRPr>
          </a:p>
        </p:txBody>
      </p:sp>
      <p:sp>
        <p:nvSpPr>
          <p:cNvPr id="6" name="1 Título"/>
          <p:cNvSpPr txBox="1">
            <a:spLocks/>
          </p:cNvSpPr>
          <p:nvPr/>
        </p:nvSpPr>
        <p:spPr bwMode="auto">
          <a:xfrm>
            <a:off x="215900" y="1228398"/>
            <a:ext cx="8928100" cy="57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ctr"/>
            <a:r>
              <a:rPr lang="es-ES" kern="0" dirty="0" smtClean="0"/>
              <a:t>Plan de Gestión Social del Territorio</a:t>
            </a:r>
            <a:endParaRPr lang="es-ES" kern="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40" y="4581129"/>
            <a:ext cx="8367291" cy="103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710434" y="4437112"/>
            <a:ext cx="1224136" cy="584775"/>
          </a:xfrm>
          <a:prstGeom prst="rect">
            <a:avLst/>
          </a:prstGeom>
          <a:solidFill>
            <a:schemeClr val="accent2">
              <a:lumMod val="40000"/>
              <a:lumOff val="60000"/>
            </a:schemeClr>
          </a:solidFill>
        </p:spPr>
        <p:txBody>
          <a:bodyPr wrap="square" rtlCol="0">
            <a:spAutoFit/>
          </a:bodyPr>
          <a:lstStyle/>
          <a:p>
            <a:pPr algn="ctr"/>
            <a:r>
              <a:rPr lang="es-ES" sz="1600" dirty="0" smtClean="0"/>
              <a:t>Llamado a Licitación</a:t>
            </a:r>
            <a:endParaRPr lang="es-ES" sz="1600" dirty="0"/>
          </a:p>
        </p:txBody>
      </p:sp>
      <p:sp>
        <p:nvSpPr>
          <p:cNvPr id="10" name="9 CuadroTexto"/>
          <p:cNvSpPr txBox="1"/>
          <p:nvPr/>
        </p:nvSpPr>
        <p:spPr>
          <a:xfrm>
            <a:off x="4173425" y="4437111"/>
            <a:ext cx="1080120" cy="584775"/>
          </a:xfrm>
          <a:prstGeom prst="rect">
            <a:avLst/>
          </a:prstGeom>
          <a:solidFill>
            <a:schemeClr val="accent2">
              <a:lumMod val="40000"/>
              <a:lumOff val="60000"/>
            </a:schemeClr>
          </a:solidFill>
        </p:spPr>
        <p:txBody>
          <a:bodyPr wrap="square" rtlCol="0">
            <a:spAutoFit/>
          </a:bodyPr>
          <a:lstStyle/>
          <a:p>
            <a:pPr algn="ctr"/>
            <a:r>
              <a:rPr lang="es-ES" sz="1600" dirty="0" smtClean="0"/>
              <a:t>Firma del Contrato</a:t>
            </a:r>
            <a:endParaRPr lang="es-ES" sz="1600" dirty="0"/>
          </a:p>
        </p:txBody>
      </p:sp>
      <p:sp>
        <p:nvSpPr>
          <p:cNvPr id="11" name="10 CuadroTexto"/>
          <p:cNvSpPr txBox="1"/>
          <p:nvPr/>
        </p:nvSpPr>
        <p:spPr>
          <a:xfrm>
            <a:off x="6448210" y="4437112"/>
            <a:ext cx="1080120" cy="584775"/>
          </a:xfrm>
          <a:prstGeom prst="rect">
            <a:avLst/>
          </a:prstGeom>
          <a:solidFill>
            <a:schemeClr val="accent2">
              <a:lumMod val="40000"/>
              <a:lumOff val="60000"/>
            </a:schemeClr>
          </a:solidFill>
        </p:spPr>
        <p:txBody>
          <a:bodyPr wrap="square" rtlCol="0">
            <a:spAutoFit/>
          </a:bodyPr>
          <a:lstStyle/>
          <a:p>
            <a:pPr algn="ctr"/>
            <a:r>
              <a:rPr lang="es-ES" sz="1600" dirty="0" smtClean="0"/>
              <a:t>Inicio de la obra</a:t>
            </a:r>
            <a:endParaRPr lang="es-ES" sz="1600" dirty="0"/>
          </a:p>
        </p:txBody>
      </p:sp>
      <p:sp>
        <p:nvSpPr>
          <p:cNvPr id="12" name="11 CuadroTexto"/>
          <p:cNvSpPr txBox="1"/>
          <p:nvPr/>
        </p:nvSpPr>
        <p:spPr>
          <a:xfrm>
            <a:off x="1835696" y="5229199"/>
            <a:ext cx="677108" cy="1440159"/>
          </a:xfrm>
          <a:prstGeom prst="rect">
            <a:avLst/>
          </a:prstGeom>
          <a:solidFill>
            <a:schemeClr val="accent6">
              <a:lumMod val="20000"/>
              <a:lumOff val="80000"/>
            </a:schemeClr>
          </a:solidFill>
        </p:spPr>
        <p:txBody>
          <a:bodyPr vert="vert270" wrap="square" rtlCol="0">
            <a:spAutoFit/>
          </a:bodyPr>
          <a:lstStyle/>
          <a:p>
            <a:r>
              <a:rPr lang="es-ES" sz="1600" dirty="0" smtClean="0"/>
              <a:t>Contratación IASO y GST</a:t>
            </a:r>
            <a:endParaRPr lang="es-ES" sz="1600" dirty="0"/>
          </a:p>
        </p:txBody>
      </p:sp>
      <p:sp>
        <p:nvSpPr>
          <p:cNvPr id="13" name="12 CuadroTexto"/>
          <p:cNvSpPr txBox="1"/>
          <p:nvPr/>
        </p:nvSpPr>
        <p:spPr>
          <a:xfrm>
            <a:off x="2895203" y="5229198"/>
            <a:ext cx="923330" cy="1440159"/>
          </a:xfrm>
          <a:prstGeom prst="rect">
            <a:avLst/>
          </a:prstGeom>
          <a:solidFill>
            <a:schemeClr val="accent6">
              <a:lumMod val="20000"/>
              <a:lumOff val="80000"/>
            </a:schemeClr>
          </a:solidFill>
        </p:spPr>
        <p:txBody>
          <a:bodyPr vert="vert270" wrap="square" rtlCol="0">
            <a:spAutoFit/>
          </a:bodyPr>
          <a:lstStyle/>
          <a:p>
            <a:r>
              <a:rPr lang="es-ES" sz="1600" dirty="0" smtClean="0"/>
              <a:t>Contratación Diagnóstico de Género</a:t>
            </a:r>
            <a:endParaRPr lang="es-ES" sz="1600" dirty="0"/>
          </a:p>
        </p:txBody>
      </p:sp>
      <p:sp>
        <p:nvSpPr>
          <p:cNvPr id="7" name="6 CuadroTexto"/>
          <p:cNvSpPr txBox="1"/>
          <p:nvPr/>
        </p:nvSpPr>
        <p:spPr>
          <a:xfrm>
            <a:off x="5940152" y="5229199"/>
            <a:ext cx="2016224" cy="923330"/>
          </a:xfrm>
          <a:prstGeom prst="rect">
            <a:avLst/>
          </a:prstGeom>
          <a:noFill/>
        </p:spPr>
        <p:txBody>
          <a:bodyPr wrap="square" rtlCol="0">
            <a:spAutoFit/>
          </a:bodyPr>
          <a:lstStyle/>
          <a:p>
            <a:pPr algn="ctr"/>
            <a:r>
              <a:rPr lang="es-ES" dirty="0" smtClean="0"/>
              <a:t>Contratación implementación PAG</a:t>
            </a:r>
            <a:endParaRPr lang="es-ES" dirty="0"/>
          </a:p>
        </p:txBody>
      </p:sp>
    </p:spTree>
    <p:extLst>
      <p:ext uri="{BB962C8B-B14F-4D97-AF65-F5344CB8AC3E}">
        <p14:creationId xmlns:p14="http://schemas.microsoft.com/office/powerpoint/2010/main" val="2438612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5900" y="1484784"/>
            <a:ext cx="8928100" cy="576709"/>
          </a:xfrm>
        </p:spPr>
        <p:txBody>
          <a:bodyPr/>
          <a:lstStyle/>
          <a:p>
            <a:pPr algn="ctr"/>
            <a:r>
              <a:rPr lang="es-ES" sz="2400" dirty="0"/>
              <a:t>Programa de Acción de </a:t>
            </a:r>
            <a:r>
              <a:rPr lang="es-ES" sz="2400" dirty="0" smtClean="0"/>
              <a:t>Género</a:t>
            </a:r>
            <a:endParaRPr lang="es-ES" sz="2400" dirty="0"/>
          </a:p>
        </p:txBody>
      </p:sp>
      <p:sp>
        <p:nvSpPr>
          <p:cNvPr id="3" name="2 Marcador de contenido"/>
          <p:cNvSpPr>
            <a:spLocks noGrp="1"/>
          </p:cNvSpPr>
          <p:nvPr>
            <p:ph idx="1"/>
          </p:nvPr>
        </p:nvSpPr>
        <p:spPr>
          <a:xfrm>
            <a:off x="215900" y="2492896"/>
            <a:ext cx="8928100" cy="3672408"/>
          </a:xfrm>
        </p:spPr>
        <p:txBody>
          <a:bodyPr/>
          <a:lstStyle/>
          <a:p>
            <a:pPr algn="just"/>
            <a:r>
              <a:rPr lang="es-ES" sz="2000" dirty="0"/>
              <a:t>El diagnóstico estará específicamente vinculado al área de intervención del proyecto y al tipo de inversión que se proponga.</a:t>
            </a:r>
          </a:p>
          <a:p>
            <a:pPr algn="just"/>
            <a:endParaRPr lang="es-ES" sz="2000" dirty="0" smtClean="0"/>
          </a:p>
          <a:p>
            <a:pPr algn="just"/>
            <a:r>
              <a:rPr lang="es-ES" sz="2000" dirty="0" smtClean="0"/>
              <a:t>Se </a:t>
            </a:r>
            <a:r>
              <a:rPr lang="es-ES" sz="2000" dirty="0"/>
              <a:t>requieren especialistas en la temática.</a:t>
            </a:r>
          </a:p>
          <a:p>
            <a:pPr algn="just"/>
            <a:endParaRPr lang="es-ES" sz="2000" dirty="0" smtClean="0"/>
          </a:p>
          <a:p>
            <a:pPr algn="just"/>
            <a:r>
              <a:rPr lang="es-ES" sz="2000" dirty="0" smtClean="0"/>
              <a:t>Trabajará </a:t>
            </a:r>
            <a:r>
              <a:rPr lang="es-ES" sz="2000" dirty="0"/>
              <a:t>de forma interdisciplinaria y coordinada el equipo de la </a:t>
            </a:r>
            <a:r>
              <a:rPr lang="es-ES" sz="2000" dirty="0" smtClean="0"/>
              <a:t>UEP</a:t>
            </a:r>
            <a:endParaRPr lang="es-ES" sz="2000" dirty="0"/>
          </a:p>
          <a:p>
            <a:pPr algn="just"/>
            <a:endParaRPr lang="es-ES" sz="2000" dirty="0" smtClean="0"/>
          </a:p>
          <a:p>
            <a:pPr algn="just"/>
            <a:r>
              <a:rPr lang="es-ES" sz="2000" dirty="0" smtClean="0"/>
              <a:t>Las </a:t>
            </a:r>
            <a:r>
              <a:rPr lang="es-ES" sz="2000" dirty="0"/>
              <a:t>actividades del Programa no son aisladas a la obra/proyecto</a:t>
            </a:r>
          </a:p>
          <a:p>
            <a:pPr algn="just"/>
            <a:endParaRPr lang="es-ES" sz="2000" dirty="0" smtClean="0"/>
          </a:p>
          <a:p>
            <a:pPr algn="just"/>
            <a:r>
              <a:rPr lang="es-ES" sz="2000" dirty="0" smtClean="0"/>
              <a:t>Las </a:t>
            </a:r>
            <a:r>
              <a:rPr lang="es-ES" sz="2000" dirty="0"/>
              <a:t>actividades del Programa tienen su presupuesto específico</a:t>
            </a:r>
          </a:p>
          <a:p>
            <a:pPr marL="0" indent="0" algn="just">
              <a:buNone/>
            </a:pPr>
            <a:endParaRPr lang="es-ES" sz="1800" dirty="0" smtClean="0"/>
          </a:p>
        </p:txBody>
      </p:sp>
      <p:sp>
        <p:nvSpPr>
          <p:cNvPr id="4" name="Rectangle 2"/>
          <p:cNvSpPr txBox="1">
            <a:spLocks noChangeArrowheads="1"/>
          </p:cNvSpPr>
          <p:nvPr/>
        </p:nvSpPr>
        <p:spPr bwMode="auto">
          <a:xfrm>
            <a:off x="249436" y="116632"/>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5" name="4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b="1" kern="0" dirty="0">
              <a:solidFill>
                <a:srgbClr val="0070C0"/>
              </a:solidFill>
            </a:endParaRPr>
          </a:p>
        </p:txBody>
      </p:sp>
    </p:spTree>
    <p:extLst>
      <p:ext uri="{BB962C8B-B14F-4D97-AF65-F5344CB8AC3E}">
        <p14:creationId xmlns:p14="http://schemas.microsoft.com/office/powerpoint/2010/main" val="2585789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50" y="260648"/>
            <a:ext cx="8928100" cy="575965"/>
          </a:xfrm>
        </p:spPr>
        <p:txBody>
          <a:bodyPr/>
          <a:lstStyle/>
          <a:p>
            <a:r>
              <a:rPr lang="es-AR" dirty="0">
                <a:solidFill>
                  <a:srgbClr val="321408"/>
                </a:solidFill>
              </a:rPr>
              <a:t>UNIDAD GESTION AMBIENTAL Y SOCIAL</a:t>
            </a:r>
            <a:br>
              <a:rPr lang="es-AR" dirty="0">
                <a:solidFill>
                  <a:srgbClr val="321408"/>
                </a:solidFill>
              </a:rPr>
            </a:br>
            <a:endParaRPr lang="es-AR" dirty="0"/>
          </a:p>
        </p:txBody>
      </p:sp>
      <p:sp>
        <p:nvSpPr>
          <p:cNvPr id="3" name="2 Marcador de contenido"/>
          <p:cNvSpPr>
            <a:spLocks noGrp="1"/>
          </p:cNvSpPr>
          <p:nvPr>
            <p:ph idx="1"/>
          </p:nvPr>
        </p:nvSpPr>
        <p:spPr>
          <a:xfrm>
            <a:off x="206974" y="1556792"/>
            <a:ext cx="8928100" cy="3888432"/>
          </a:xfrm>
        </p:spPr>
        <p:txBody>
          <a:bodyPr/>
          <a:lstStyle/>
          <a:p>
            <a:pPr marL="0" indent="0">
              <a:buNone/>
            </a:pPr>
            <a:r>
              <a:rPr lang="es-AR" b="1" i="1" dirty="0" smtClean="0"/>
              <a:t>Plan de Reasentamiento Involuntario </a:t>
            </a:r>
            <a:endParaRPr lang="es-AR" b="1" i="1" dirty="0"/>
          </a:p>
          <a:p>
            <a:pPr marL="0" indent="0">
              <a:buNone/>
            </a:pPr>
            <a:r>
              <a:rPr lang="es-AR" b="1" i="1" dirty="0" smtClean="0"/>
              <a:t>Plan de Afectación de Activos</a:t>
            </a:r>
          </a:p>
          <a:p>
            <a:pPr marL="0" indent="0">
              <a:buNone/>
            </a:pPr>
            <a:r>
              <a:rPr lang="es-AR" b="1" dirty="0" smtClean="0"/>
              <a:t> </a:t>
            </a:r>
          </a:p>
          <a:p>
            <a:pPr marL="0" indent="0">
              <a:buNone/>
            </a:pPr>
            <a:r>
              <a:rPr lang="es-AR" sz="2000" b="1" dirty="0" smtClean="0"/>
              <a:t>Instrumentos normativos:</a:t>
            </a:r>
            <a:endParaRPr lang="es-AR" sz="2000" b="1" dirty="0"/>
          </a:p>
          <a:p>
            <a:r>
              <a:rPr lang="es-AR" sz="2000" dirty="0" smtClean="0"/>
              <a:t>BM – O.P 4.12 Reasentamiento Involuntario</a:t>
            </a:r>
          </a:p>
          <a:p>
            <a:r>
              <a:rPr lang="es-AR" sz="2000" dirty="0" smtClean="0"/>
              <a:t>BID – O.P. 7.10 Reasentamiento Involuntario</a:t>
            </a:r>
          </a:p>
          <a:p>
            <a:r>
              <a:rPr lang="es-AR" sz="2000" dirty="0" smtClean="0"/>
              <a:t>MAS – Apéndice VI Lineamientos para preparación PRI</a:t>
            </a:r>
          </a:p>
          <a:p>
            <a:r>
              <a:rPr lang="es-AR" sz="2000" dirty="0" smtClean="0"/>
              <a:t>Legislación nacional y provincial</a:t>
            </a:r>
          </a:p>
        </p:txBody>
      </p:sp>
      <p:sp>
        <p:nvSpPr>
          <p:cNvPr id="4" name="3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b="1" kern="0" dirty="0">
              <a:solidFill>
                <a:srgbClr val="0070C0"/>
              </a:solidFill>
            </a:endParaRPr>
          </a:p>
        </p:txBody>
      </p:sp>
    </p:spTree>
    <p:extLst>
      <p:ext uri="{BB962C8B-B14F-4D97-AF65-F5344CB8AC3E}">
        <p14:creationId xmlns:p14="http://schemas.microsoft.com/office/powerpoint/2010/main" val="28639988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solidFill>
                  <a:srgbClr val="321408"/>
                </a:solidFill>
              </a:rPr>
              <a:t>UNIDAD GESTION AMBIENTAL Y SOCIAL</a:t>
            </a:r>
            <a:endParaRPr lang="es-ES" dirty="0"/>
          </a:p>
        </p:txBody>
      </p:sp>
      <p:sp>
        <p:nvSpPr>
          <p:cNvPr id="4" name="2 Marcador de contenido"/>
          <p:cNvSpPr>
            <a:spLocks noGrp="1"/>
          </p:cNvSpPr>
          <p:nvPr>
            <p:ph idx="1"/>
          </p:nvPr>
        </p:nvSpPr>
        <p:spPr>
          <a:xfrm>
            <a:off x="296244" y="1619893"/>
            <a:ext cx="8928100" cy="5113338"/>
          </a:xfrm>
        </p:spPr>
        <p:txBody>
          <a:bodyPr/>
          <a:lstStyle/>
          <a:p>
            <a:pPr marL="0" indent="0">
              <a:buNone/>
            </a:pPr>
            <a:endParaRPr lang="es-AR" b="1" dirty="0" smtClean="0"/>
          </a:p>
          <a:p>
            <a:pPr marL="0" indent="0">
              <a:buNone/>
            </a:pPr>
            <a:r>
              <a:rPr lang="es-AR" b="1" dirty="0" smtClean="0"/>
              <a:t>Concepto: ¿Por qué involuntario?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36912"/>
            <a:ext cx="6123259" cy="33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797152"/>
            <a:ext cx="2066925"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b="1" kern="0" dirty="0">
              <a:solidFill>
                <a:srgbClr val="0070C0"/>
              </a:solidFill>
            </a:endParaRPr>
          </a:p>
        </p:txBody>
      </p:sp>
      <p:sp>
        <p:nvSpPr>
          <p:cNvPr id="3" name="2 Rectángulo"/>
          <p:cNvSpPr/>
          <p:nvPr/>
        </p:nvSpPr>
        <p:spPr>
          <a:xfrm>
            <a:off x="270822" y="1527175"/>
            <a:ext cx="4983480" cy="461665"/>
          </a:xfrm>
          <a:prstGeom prst="rect">
            <a:avLst/>
          </a:prstGeom>
        </p:spPr>
        <p:txBody>
          <a:bodyPr wrap="none">
            <a:spAutoFit/>
          </a:bodyPr>
          <a:lstStyle/>
          <a:p>
            <a:pPr marL="0" indent="0">
              <a:buNone/>
            </a:pPr>
            <a:r>
              <a:rPr lang="es-AR" sz="2400" b="1" i="1" dirty="0">
                <a:solidFill>
                  <a:srgbClr val="002060"/>
                </a:solidFill>
                <a:latin typeface="Calibri" pitchFamily="34" charset="0"/>
                <a:cs typeface="Calibri" pitchFamily="34" charset="0"/>
              </a:rPr>
              <a:t>Plan de Reasentamiento Involuntario </a:t>
            </a:r>
          </a:p>
        </p:txBody>
      </p:sp>
    </p:spTree>
    <p:extLst>
      <p:ext uri="{BB962C8B-B14F-4D97-AF65-F5344CB8AC3E}">
        <p14:creationId xmlns:p14="http://schemas.microsoft.com/office/powerpoint/2010/main" val="954359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solidFill>
                  <a:schemeClr val="tx1"/>
                </a:solidFill>
              </a:rPr>
              <a:t>UNIDAD GESTION AMBIENTAL Y SOCIAL</a:t>
            </a:r>
            <a:endParaRPr lang="es-E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113801"/>
            <a:ext cx="8208912" cy="490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628800"/>
            <a:ext cx="61926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343" y="2031454"/>
            <a:ext cx="21161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b="1" kern="0" dirty="0">
              <a:solidFill>
                <a:srgbClr val="0070C0"/>
              </a:solidFill>
            </a:endParaRPr>
          </a:p>
        </p:txBody>
      </p:sp>
    </p:spTree>
    <p:extLst>
      <p:ext uri="{BB962C8B-B14F-4D97-AF65-F5344CB8AC3E}">
        <p14:creationId xmlns:p14="http://schemas.microsoft.com/office/powerpoint/2010/main" val="3833641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solidFill>
                  <a:schemeClr val="tx1"/>
                </a:solidFill>
              </a:rPr>
              <a:t>UNIDAD GESTION AMBIENTAL Y SOCIAL</a:t>
            </a:r>
            <a:endParaRPr lang="es-E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5721" y="2204864"/>
            <a:ext cx="6157145" cy="376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412775"/>
            <a:ext cx="90233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b="1" kern="0" dirty="0">
              <a:solidFill>
                <a:srgbClr val="0070C0"/>
              </a:solidFill>
            </a:endParaRPr>
          </a:p>
        </p:txBody>
      </p:sp>
    </p:spTree>
    <p:extLst>
      <p:ext uri="{BB962C8B-B14F-4D97-AF65-F5344CB8AC3E}">
        <p14:creationId xmlns:p14="http://schemas.microsoft.com/office/powerpoint/2010/main" val="2936333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solidFill>
                  <a:schemeClr val="tx1"/>
                </a:solidFill>
              </a:rPr>
              <a:t>UNIDAD GESTION AMBIENTAL Y SOCIAL</a:t>
            </a:r>
            <a:endParaRPr lang="es-ES" dirty="0"/>
          </a:p>
        </p:txBody>
      </p:sp>
      <p:sp>
        <p:nvSpPr>
          <p:cNvPr id="3" name="2 Marcador de contenido"/>
          <p:cNvSpPr>
            <a:spLocks noGrp="1"/>
          </p:cNvSpPr>
          <p:nvPr>
            <p:ph idx="1"/>
          </p:nvPr>
        </p:nvSpPr>
        <p:spPr>
          <a:xfrm>
            <a:off x="323528" y="1340768"/>
            <a:ext cx="7740476" cy="5517232"/>
          </a:xfrm>
        </p:spPr>
        <p:txBody>
          <a:bodyPr/>
          <a:lstStyle/>
          <a:p>
            <a:pPr marL="0" indent="0">
              <a:buNone/>
            </a:pPr>
            <a:r>
              <a:rPr lang="es-AR" b="1" i="1" dirty="0" smtClean="0"/>
              <a:t>Plan </a:t>
            </a:r>
            <a:r>
              <a:rPr lang="es-AR" b="1" i="1" dirty="0"/>
              <a:t>de Afectación de Activos</a:t>
            </a:r>
          </a:p>
          <a:p>
            <a:pPr marL="457200" indent="-457200">
              <a:buAutoNum type="arabicPeriod"/>
            </a:pPr>
            <a:r>
              <a:rPr lang="es-AR" sz="2000" dirty="0"/>
              <a:t>Introducción</a:t>
            </a:r>
          </a:p>
          <a:p>
            <a:pPr marL="457200" indent="-457200">
              <a:buAutoNum type="arabicPeriod"/>
            </a:pPr>
            <a:r>
              <a:rPr lang="es-AR" sz="2000" dirty="0"/>
              <a:t>Alcance y responsabilidades</a:t>
            </a:r>
          </a:p>
          <a:p>
            <a:pPr marL="457200" indent="-457200">
              <a:buAutoNum type="arabicPeriod"/>
            </a:pPr>
            <a:r>
              <a:rPr lang="es-AR" sz="2000" dirty="0"/>
              <a:t>Objetivos</a:t>
            </a:r>
          </a:p>
          <a:p>
            <a:pPr marL="457200" indent="-457200">
              <a:buAutoNum type="arabicPeriod"/>
            </a:pPr>
            <a:r>
              <a:rPr lang="es-AR" sz="2000" dirty="0"/>
              <a:t>Principios</a:t>
            </a:r>
          </a:p>
          <a:p>
            <a:pPr marL="457200" indent="-457200">
              <a:buAutoNum type="arabicPeriod"/>
            </a:pPr>
            <a:r>
              <a:rPr lang="es-AR" sz="2000" dirty="0"/>
              <a:t>Descripción del proyecto y acciones que causan afectación</a:t>
            </a:r>
          </a:p>
          <a:p>
            <a:pPr marL="457200" indent="-457200">
              <a:buAutoNum type="arabicPeriod"/>
            </a:pPr>
            <a:r>
              <a:rPr lang="es-AR" sz="2000" dirty="0"/>
              <a:t>Alternativas para evitar el reasentamiento</a:t>
            </a:r>
          </a:p>
          <a:p>
            <a:pPr marL="457200" indent="-457200">
              <a:buAutoNum type="arabicPeriod"/>
            </a:pPr>
            <a:r>
              <a:rPr lang="es-AR" sz="2000" dirty="0"/>
              <a:t>Marco legal e institucional</a:t>
            </a:r>
          </a:p>
          <a:p>
            <a:pPr marL="457200" indent="-457200">
              <a:buAutoNum type="arabicPeriod"/>
            </a:pPr>
            <a:r>
              <a:rPr lang="es-AR" sz="2000" dirty="0"/>
              <a:t>Criterios para percibir compensación y asistencia – Fecha límite</a:t>
            </a:r>
          </a:p>
          <a:p>
            <a:pPr marL="457200" indent="-457200">
              <a:buAutoNum type="arabicPeriod"/>
            </a:pPr>
            <a:r>
              <a:rPr lang="es-AR" sz="2000" dirty="0"/>
              <a:t>Identificación inequívoca de personas y activos</a:t>
            </a:r>
          </a:p>
          <a:p>
            <a:pPr marL="457200" indent="-457200">
              <a:buAutoNum type="arabicPeriod"/>
            </a:pPr>
            <a:r>
              <a:rPr lang="es-AR" sz="2000" dirty="0"/>
              <a:t>Programas que componen el Plan (expropiación, donación, servidumbre, asistencia)</a:t>
            </a:r>
          </a:p>
          <a:p>
            <a:pPr marL="457200" indent="-457200">
              <a:buAutoNum type="arabicPeriod"/>
            </a:pPr>
            <a:r>
              <a:rPr lang="es-AR" sz="2000" dirty="0"/>
              <a:t>Cronograma</a:t>
            </a:r>
          </a:p>
          <a:p>
            <a:pPr marL="457200" indent="-457200">
              <a:buAutoNum type="arabicPeriod"/>
            </a:pPr>
            <a:r>
              <a:rPr lang="es-AR" sz="2000" dirty="0"/>
              <a:t>Costos</a:t>
            </a:r>
          </a:p>
          <a:p>
            <a:pPr marL="457200" indent="-457200">
              <a:buAutoNum type="arabicPeriod"/>
            </a:pPr>
            <a:r>
              <a:rPr lang="es-AR" sz="2000" dirty="0"/>
              <a:t>Anexos</a:t>
            </a:r>
          </a:p>
          <a:p>
            <a:endParaRPr lang="es-ES" dirty="0"/>
          </a:p>
        </p:txBody>
      </p:sp>
      <p:sp>
        <p:nvSpPr>
          <p:cNvPr id="5" name="4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b="1" kern="0" dirty="0">
              <a:solidFill>
                <a:srgbClr val="0070C0"/>
              </a:solidFill>
            </a:endParaRPr>
          </a:p>
        </p:txBody>
      </p:sp>
    </p:spTree>
    <p:extLst>
      <p:ext uri="{BB962C8B-B14F-4D97-AF65-F5344CB8AC3E}">
        <p14:creationId xmlns:p14="http://schemas.microsoft.com/office/powerpoint/2010/main" val="2680701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solidFill>
                  <a:schemeClr val="tx1"/>
                </a:solidFill>
              </a:rPr>
              <a:t>UNIDAD GESTION AMBIENTAL Y SOCIAL</a:t>
            </a:r>
            <a:endParaRPr lang="es-E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28251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2060"/>
                </a:solidFill>
                <a:latin typeface="Calibri" panose="020F0502020204030204" pitchFamily="34" charset="0"/>
              </a:rPr>
              <a:t>4) </a:t>
            </a:r>
            <a:r>
              <a:rPr lang="es-ES" sz="2400" b="1" kern="0" dirty="0" smtClean="0">
                <a:solidFill>
                  <a:srgbClr val="002060"/>
                </a:solidFill>
                <a:latin typeface="Calibri" panose="020F0502020204030204" pitchFamily="34" charset="0"/>
              </a:rPr>
              <a:t>Planes Específicos</a:t>
            </a:r>
            <a:endParaRPr lang="es-ES" b="1" kern="0" dirty="0">
              <a:solidFill>
                <a:srgbClr val="002060"/>
              </a:solidFill>
            </a:endParaRPr>
          </a:p>
        </p:txBody>
      </p:sp>
    </p:spTree>
    <p:extLst>
      <p:ext uri="{BB962C8B-B14F-4D97-AF65-F5344CB8AC3E}">
        <p14:creationId xmlns:p14="http://schemas.microsoft.com/office/powerpoint/2010/main" val="1304447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950" y="1412776"/>
            <a:ext cx="8928100" cy="4608612"/>
          </a:xfrm>
        </p:spPr>
        <p:txBody>
          <a:bodyPr/>
          <a:lstStyle/>
          <a:p>
            <a:endParaRPr lang="es-ES" dirty="0"/>
          </a:p>
          <a:p>
            <a:pPr marL="0" indent="0">
              <a:buNone/>
            </a:pPr>
            <a:endParaRPr lang="es-ES" kern="1200" dirty="0"/>
          </a:p>
        </p:txBody>
      </p:sp>
      <p:sp>
        <p:nvSpPr>
          <p:cNvPr id="4" name="3 Rectángulo"/>
          <p:cNvSpPr/>
          <p:nvPr/>
        </p:nvSpPr>
        <p:spPr>
          <a:xfrm>
            <a:off x="323528" y="1340768"/>
            <a:ext cx="8496944" cy="3693319"/>
          </a:xfrm>
          <a:prstGeom prst="rect">
            <a:avLst/>
          </a:prstGeom>
        </p:spPr>
        <p:txBody>
          <a:bodyPr wrap="square">
            <a:spAutoFit/>
          </a:bodyPr>
          <a:lstStyle/>
          <a:p>
            <a:r>
              <a:rPr lang="es-AR" sz="2400" b="1" dirty="0" smtClean="0">
                <a:latin typeface="Calibri" pitchFamily="34" charset="0"/>
                <a:cs typeface="Calibri" pitchFamily="34" charset="0"/>
              </a:rPr>
              <a:t>Temario</a:t>
            </a:r>
            <a:endParaRPr lang="es-AR" sz="2400" b="1" dirty="0">
              <a:latin typeface="Calibri" pitchFamily="34" charset="0"/>
              <a:cs typeface="Calibri" pitchFamily="34" charset="0"/>
            </a:endParaRPr>
          </a:p>
          <a:p>
            <a:endParaRPr lang="es-AR" b="1" dirty="0" smtClean="0"/>
          </a:p>
          <a:p>
            <a:pPr marL="914400" lvl="1" indent="-457200">
              <a:buAutoNum type="arabicPeriod"/>
            </a:pPr>
            <a:r>
              <a:rPr lang="es-AR" sz="2400" dirty="0" smtClean="0">
                <a:latin typeface="Calibri" pitchFamily="34" charset="0"/>
                <a:cs typeface="Calibri" pitchFamily="34" charset="0"/>
              </a:rPr>
              <a:t>UGAS </a:t>
            </a:r>
          </a:p>
          <a:p>
            <a:pPr marL="914400" lvl="1" indent="-457200">
              <a:buAutoNum type="arabicPeriod"/>
            </a:pPr>
            <a:r>
              <a:rPr lang="es-AR" sz="2400" dirty="0" smtClean="0">
                <a:latin typeface="Calibri" pitchFamily="34" charset="0"/>
                <a:cs typeface="Calibri" pitchFamily="34" charset="0"/>
              </a:rPr>
              <a:t>Intervención UGAS – Línea de Tiempo</a:t>
            </a:r>
          </a:p>
          <a:p>
            <a:pPr marL="914400" lvl="1" indent="-457200">
              <a:buAutoNum type="arabicPeriod"/>
            </a:pPr>
            <a:r>
              <a:rPr lang="es-AR" sz="2400" dirty="0" smtClean="0">
                <a:latin typeface="Calibri" pitchFamily="34" charset="0"/>
                <a:cs typeface="Calibri" pitchFamily="34" charset="0"/>
              </a:rPr>
              <a:t>Marco </a:t>
            </a:r>
            <a:r>
              <a:rPr lang="es-AR" sz="2400" dirty="0">
                <a:latin typeface="Calibri" pitchFamily="34" charset="0"/>
                <a:cs typeface="Calibri" pitchFamily="34" charset="0"/>
              </a:rPr>
              <a:t>normativo ambiental y social</a:t>
            </a:r>
          </a:p>
          <a:p>
            <a:pPr marL="914400" lvl="1" indent="-457200">
              <a:buFont typeface="+mj-lt"/>
              <a:buAutoNum type="arabicPeriod"/>
            </a:pPr>
            <a:r>
              <a:rPr lang="es-AR" sz="2400" dirty="0">
                <a:latin typeface="Calibri" pitchFamily="34" charset="0"/>
                <a:cs typeface="Calibri" pitchFamily="34" charset="0"/>
              </a:rPr>
              <a:t>Plan de Gestión Ambiental y Social de los proyectos (</a:t>
            </a:r>
            <a:r>
              <a:rPr lang="es-AR" sz="2400" dirty="0" smtClean="0">
                <a:latin typeface="Calibri" pitchFamily="34" charset="0"/>
                <a:cs typeface="Calibri" pitchFamily="34" charset="0"/>
              </a:rPr>
              <a:t>PGAS)</a:t>
            </a:r>
          </a:p>
          <a:p>
            <a:pPr marL="914400" lvl="1" indent="-457200">
              <a:buFont typeface="+mj-lt"/>
              <a:buAutoNum type="arabicPeriod"/>
            </a:pPr>
            <a:r>
              <a:rPr lang="es-AR" sz="2400" dirty="0" smtClean="0">
                <a:latin typeface="Calibri" pitchFamily="34" charset="0"/>
                <a:cs typeface="Calibri" pitchFamily="34" charset="0"/>
              </a:rPr>
              <a:t>Planes específicos</a:t>
            </a:r>
            <a:endParaRPr lang="es-AR" sz="2400" dirty="0">
              <a:latin typeface="Calibri" pitchFamily="34" charset="0"/>
              <a:cs typeface="Calibri" pitchFamily="34" charset="0"/>
            </a:endParaRPr>
          </a:p>
          <a:p>
            <a:pPr marL="914400" lvl="1" indent="-457200">
              <a:buFont typeface="+mj-lt"/>
              <a:buAutoNum type="arabicPeriod"/>
            </a:pPr>
            <a:r>
              <a:rPr lang="es-AR" sz="2400" dirty="0" smtClean="0">
                <a:latin typeface="Calibri" pitchFamily="34" charset="0"/>
                <a:cs typeface="Calibri" pitchFamily="34" charset="0"/>
              </a:rPr>
              <a:t>Especificaciones </a:t>
            </a:r>
            <a:r>
              <a:rPr lang="es-AR" sz="2400" dirty="0">
                <a:latin typeface="Calibri" pitchFamily="34" charset="0"/>
                <a:cs typeface="Calibri" pitchFamily="34" charset="0"/>
              </a:rPr>
              <a:t>ambientales y sociales de los </a:t>
            </a:r>
            <a:r>
              <a:rPr lang="es-AR" sz="2400" dirty="0" smtClean="0">
                <a:latin typeface="Calibri" pitchFamily="34" charset="0"/>
                <a:cs typeface="Calibri" pitchFamily="34" charset="0"/>
              </a:rPr>
              <a:t>pliegos</a:t>
            </a:r>
          </a:p>
          <a:p>
            <a:pPr marL="914400" lvl="1" indent="-457200">
              <a:buFont typeface="+mj-lt"/>
              <a:buAutoNum type="arabicPeriod"/>
            </a:pPr>
            <a:r>
              <a:rPr lang="es-AR" sz="2400" dirty="0" smtClean="0">
                <a:latin typeface="Calibri" pitchFamily="34" charset="0"/>
                <a:cs typeface="Calibri" pitchFamily="34" charset="0"/>
              </a:rPr>
              <a:t>Certificación PGA</a:t>
            </a:r>
          </a:p>
          <a:p>
            <a:pPr marL="914400" lvl="1" indent="-457200">
              <a:buFont typeface="+mj-lt"/>
              <a:buAutoNum type="arabicPeriod"/>
            </a:pPr>
            <a:r>
              <a:rPr lang="es-AR" sz="2400" dirty="0" smtClean="0">
                <a:latin typeface="Calibri" pitchFamily="34" charset="0"/>
                <a:cs typeface="Calibri" pitchFamily="34" charset="0"/>
              </a:rPr>
              <a:t>Consecuencias </a:t>
            </a:r>
            <a:r>
              <a:rPr lang="es-AR" sz="2400" dirty="0">
                <a:latin typeface="Calibri" pitchFamily="34" charset="0"/>
                <a:cs typeface="Calibri" pitchFamily="34" charset="0"/>
              </a:rPr>
              <a:t>de incumplimiento </a:t>
            </a:r>
            <a:endParaRPr lang="es-ES" sz="2400" dirty="0">
              <a:latin typeface="Calibri" pitchFamily="34" charset="0"/>
              <a:cs typeface="Calibri" pitchFamily="34" charset="0"/>
            </a:endParaRPr>
          </a:p>
        </p:txBody>
      </p:sp>
      <p:sp>
        <p:nvSpPr>
          <p:cNvPr id="5" name="Rectangle 2"/>
          <p:cNvSpPr>
            <a:spLocks noGrp="1" noChangeArrowheads="1"/>
          </p:cNvSpPr>
          <p:nvPr>
            <p:ph type="title"/>
          </p:nvPr>
        </p:nvSpPr>
        <p:spPr>
          <a:xfrm>
            <a:off x="107950" y="115888"/>
            <a:ext cx="8928100" cy="720725"/>
          </a:xfrm>
        </p:spPr>
        <p:txBody>
          <a:bodyPr/>
          <a:lstStyle/>
          <a:p>
            <a:r>
              <a:rPr lang="es-AR" dirty="0" smtClean="0">
                <a:solidFill>
                  <a:srgbClr val="321408"/>
                </a:solidFill>
                <a:latin typeface="Calibri" pitchFamily="34" charset="0"/>
                <a:cs typeface="Calibri" pitchFamily="34" charset="0"/>
              </a:rPr>
              <a:t>UNIDAD GESTION AMBIENTAL Y SOCIAL</a:t>
            </a:r>
            <a:endParaRPr lang="es-AR" dirty="0">
              <a:solidFill>
                <a:srgbClr val="321408"/>
              </a:solidFill>
              <a:latin typeface="Calibri" pitchFamily="34" charset="0"/>
              <a:cs typeface="Calibri" pitchFamily="34" charset="0"/>
            </a:endParaRPr>
          </a:p>
        </p:txBody>
      </p:sp>
    </p:spTree>
    <p:extLst>
      <p:ext uri="{BB962C8B-B14F-4D97-AF65-F5344CB8AC3E}">
        <p14:creationId xmlns:p14="http://schemas.microsoft.com/office/powerpoint/2010/main" val="952800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solidFill>
                  <a:schemeClr val="tx1"/>
                </a:solidFill>
              </a:rPr>
              <a:t>UNIDAD GESTION AMBIENTAL  SOCIAL</a:t>
            </a:r>
            <a:endParaRPr lang="es-ES" dirty="0"/>
          </a:p>
        </p:txBody>
      </p:sp>
      <p:sp>
        <p:nvSpPr>
          <p:cNvPr id="3" name="2 Marcador de contenido"/>
          <p:cNvSpPr>
            <a:spLocks noGrp="1"/>
          </p:cNvSpPr>
          <p:nvPr>
            <p:ph idx="1"/>
          </p:nvPr>
        </p:nvSpPr>
        <p:spPr>
          <a:xfrm>
            <a:off x="147418" y="1412776"/>
            <a:ext cx="8928100" cy="5113338"/>
          </a:xfrm>
        </p:spPr>
        <p:txBody>
          <a:bodyPr/>
          <a:lstStyle/>
          <a:p>
            <a:pPr marL="0" indent="0">
              <a:buNone/>
            </a:pPr>
            <a:r>
              <a:rPr lang="es-AR" sz="2200" b="1" dirty="0"/>
              <a:t>A destacar:</a:t>
            </a:r>
            <a:endParaRPr lang="es-AR" sz="2200" dirty="0"/>
          </a:p>
          <a:p>
            <a:r>
              <a:rPr lang="es-AR" sz="2200" dirty="0"/>
              <a:t>El Plan debe estar elaborado y aprobado por la entidad financiadora previo al llamado a licitación. </a:t>
            </a:r>
          </a:p>
          <a:p>
            <a:r>
              <a:rPr lang="es-AR" sz="2200" dirty="0"/>
              <a:t> Una  vez licitada la obra, la empresa contratista no podrá ingresar a ninguna propiedad, salvo que se haya suscripto un Convenio de servidumbre, se haya generado una donación o una expropiación. </a:t>
            </a:r>
          </a:p>
          <a:p>
            <a:r>
              <a:rPr lang="es-AR" sz="2200" dirty="0"/>
              <a:t>La Provincia debe tener resuelta la situación de afectación o reasentamiento previo al inicio de la obra en la propiedad afectada.</a:t>
            </a:r>
          </a:p>
          <a:p>
            <a:r>
              <a:rPr lang="es-AR" sz="2200" dirty="0"/>
              <a:t>El costo del Plan estará incluido en  el proyecto, pero hay ítems que no son financiables por los Bancos (pago de servidumbres, expropiaciones, viviendas, etc.). Las Provincias deben asegurar contar con las partidas necesarias para cumplir con lo comprometido en el Plan.</a:t>
            </a:r>
          </a:p>
          <a:p>
            <a:r>
              <a:rPr lang="es-AR" sz="2200" dirty="0"/>
              <a:t>Gestor Social del Territorio responsable de la implementación y seguimiento del Plan.</a:t>
            </a:r>
          </a:p>
          <a:p>
            <a:endParaRPr lang="es-ES" dirty="0"/>
          </a:p>
        </p:txBody>
      </p:sp>
      <p:sp>
        <p:nvSpPr>
          <p:cNvPr id="4" name="3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a:t>
            </a:r>
            <a:r>
              <a:rPr lang="es-ES" sz="2400" b="1" kern="0" dirty="0" smtClean="0">
                <a:solidFill>
                  <a:srgbClr val="0070C0"/>
                </a:solidFill>
                <a:latin typeface="Calibri" panose="020F0502020204030204" pitchFamily="34" charset="0"/>
              </a:rPr>
              <a:t>Planes Específicos</a:t>
            </a:r>
            <a:endParaRPr lang="es-ES" b="1" kern="0" dirty="0">
              <a:solidFill>
                <a:srgbClr val="0070C0"/>
              </a:solidFill>
            </a:endParaRPr>
          </a:p>
        </p:txBody>
      </p:sp>
    </p:spTree>
    <p:extLst>
      <p:ext uri="{BB962C8B-B14F-4D97-AF65-F5344CB8AC3E}">
        <p14:creationId xmlns:p14="http://schemas.microsoft.com/office/powerpoint/2010/main" val="3620052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556147"/>
            <a:ext cx="8928100" cy="720725"/>
          </a:xfrm>
        </p:spPr>
        <p:txBody>
          <a:bodyPr/>
          <a:lstStyle/>
          <a:p>
            <a:r>
              <a:rPr lang="es-ES" dirty="0" smtClean="0"/>
              <a:t>CASO 1</a:t>
            </a:r>
            <a:endParaRPr lang="es-ES" dirty="0"/>
          </a:p>
        </p:txBody>
      </p:sp>
      <p:sp>
        <p:nvSpPr>
          <p:cNvPr id="3" name="2 Marcador de contenido"/>
          <p:cNvSpPr>
            <a:spLocks noGrp="1"/>
          </p:cNvSpPr>
          <p:nvPr>
            <p:ph idx="1"/>
          </p:nvPr>
        </p:nvSpPr>
        <p:spPr>
          <a:xfrm>
            <a:off x="215900" y="2060848"/>
            <a:ext cx="8928100" cy="4537274"/>
          </a:xfrm>
        </p:spPr>
        <p:txBody>
          <a:bodyPr/>
          <a:lstStyle/>
          <a:p>
            <a:pPr marL="0" indent="0">
              <a:spcBef>
                <a:spcPct val="0"/>
              </a:spcBef>
              <a:buNone/>
            </a:pPr>
            <a:r>
              <a:rPr lang="es-AR" b="1" dirty="0" smtClean="0"/>
              <a:t>Obra</a:t>
            </a:r>
            <a:r>
              <a:rPr lang="es-AR" b="1" dirty="0"/>
              <a:t>:</a:t>
            </a:r>
          </a:p>
          <a:p>
            <a:pPr>
              <a:spcBef>
                <a:spcPct val="0"/>
              </a:spcBef>
            </a:pPr>
            <a:r>
              <a:rPr lang="es-AR" dirty="0"/>
              <a:t>Rehabilitación del canal existente. </a:t>
            </a:r>
          </a:p>
          <a:p>
            <a:pPr>
              <a:spcBef>
                <a:spcPct val="0"/>
              </a:spcBef>
            </a:pPr>
            <a:r>
              <a:rPr lang="es-AR" dirty="0"/>
              <a:t>Línea de media tensión para la electrificación de compuertas.</a:t>
            </a:r>
          </a:p>
          <a:p>
            <a:pPr marL="0" indent="0">
              <a:spcBef>
                <a:spcPct val="0"/>
              </a:spcBef>
              <a:buNone/>
            </a:pPr>
            <a:r>
              <a:rPr lang="es-AR" b="1" dirty="0"/>
              <a:t>Restricciones al dominio por:</a:t>
            </a:r>
          </a:p>
          <a:p>
            <a:pPr>
              <a:spcBef>
                <a:spcPct val="0"/>
              </a:spcBef>
            </a:pPr>
            <a:r>
              <a:rPr lang="es-AR" dirty="0"/>
              <a:t>Líneas eléctricas en propiedad privada. </a:t>
            </a:r>
          </a:p>
          <a:p>
            <a:pPr marL="0" indent="0">
              <a:spcBef>
                <a:spcPct val="0"/>
              </a:spcBef>
              <a:buNone/>
            </a:pPr>
            <a:r>
              <a:rPr lang="es-AR" b="1" dirty="0"/>
              <a:t>Solución de la afectación:</a:t>
            </a:r>
          </a:p>
          <a:p>
            <a:pPr>
              <a:spcBef>
                <a:spcPct val="0"/>
              </a:spcBef>
            </a:pPr>
            <a:r>
              <a:rPr lang="es-AR" dirty="0"/>
              <a:t>Plan de Afectación de Activos. Firma de Convenios de Servidumbre de electroducto previo al inicio de la obra en propiedad privada. (Incumplido).</a:t>
            </a:r>
          </a:p>
          <a:p>
            <a:pPr marL="0" indent="0">
              <a:spcBef>
                <a:spcPct val="0"/>
              </a:spcBef>
              <a:buNone/>
            </a:pPr>
            <a:r>
              <a:rPr lang="es-AR" b="1" dirty="0"/>
              <a:t>Consecuencia: </a:t>
            </a:r>
          </a:p>
          <a:p>
            <a:pPr>
              <a:spcBef>
                <a:spcPct val="0"/>
              </a:spcBef>
            </a:pPr>
            <a:r>
              <a:rPr lang="es-AR" dirty="0"/>
              <a:t>Negociación con los propietarios aún sin éxito. Riesgo de reclamo ante el Banco por el particular</a:t>
            </a:r>
            <a:r>
              <a:rPr lang="es-AR" dirty="0" smtClean="0"/>
              <a:t>.</a:t>
            </a:r>
            <a:endParaRPr lang="es-AR" dirty="0"/>
          </a:p>
        </p:txBody>
      </p:sp>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5" name="4 Rectángulo"/>
          <p:cNvSpPr/>
          <p:nvPr/>
        </p:nvSpPr>
        <p:spPr>
          <a:xfrm>
            <a:off x="107950" y="836613"/>
            <a:ext cx="8784530" cy="830997"/>
          </a:xfrm>
          <a:prstGeom prst="rect">
            <a:avLst/>
          </a:prstGeom>
        </p:spPr>
        <p:txBody>
          <a:bodyPr wrap="square">
            <a:spAutoFit/>
          </a:bodyPr>
          <a:lstStyle/>
          <a:p>
            <a:pPr marL="0" lvl="1" indent="0">
              <a:buNone/>
            </a:pPr>
            <a:r>
              <a:rPr lang="es-AR" sz="2400" b="1" dirty="0">
                <a:solidFill>
                  <a:srgbClr val="0070C0"/>
                </a:solidFill>
                <a:latin typeface="Calibri" pitchFamily="34" charset="0"/>
                <a:cs typeface="Calibri" pitchFamily="34" charset="0"/>
              </a:rPr>
              <a:t>8) Consecuencias de incumplimiento  – Conflictos Ambientales y </a:t>
            </a:r>
            <a:r>
              <a:rPr lang="es-AR" sz="2400" b="1" dirty="0" smtClean="0">
                <a:solidFill>
                  <a:srgbClr val="0070C0"/>
                </a:solidFill>
                <a:latin typeface="Calibri" pitchFamily="34" charset="0"/>
                <a:cs typeface="Calibri" pitchFamily="34" charset="0"/>
              </a:rPr>
              <a:t>Sociales</a:t>
            </a:r>
            <a:endParaRPr lang="es-AR" sz="2400" b="1"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3612363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950" y="908050"/>
            <a:ext cx="8928100" cy="5329262"/>
          </a:xfrm>
        </p:spPr>
        <p:txBody>
          <a:bodyPr/>
          <a:lstStyle/>
          <a:p>
            <a:pPr marL="0" lvl="1" indent="0">
              <a:buNone/>
            </a:pPr>
            <a:r>
              <a:rPr lang="es-AR" sz="2400" b="1" dirty="0">
                <a:solidFill>
                  <a:srgbClr val="0070C0"/>
                </a:solidFill>
              </a:rPr>
              <a:t>6</a:t>
            </a:r>
            <a:r>
              <a:rPr lang="es-AR" sz="2400" b="1" dirty="0" smtClean="0">
                <a:solidFill>
                  <a:srgbClr val="0070C0"/>
                </a:solidFill>
              </a:rPr>
              <a:t>) Especificaciones </a:t>
            </a:r>
            <a:r>
              <a:rPr lang="es-AR" sz="2400" b="1" dirty="0">
                <a:solidFill>
                  <a:srgbClr val="0070C0"/>
                </a:solidFill>
              </a:rPr>
              <a:t>ambientales y sociales de los </a:t>
            </a:r>
            <a:r>
              <a:rPr lang="es-AR" sz="2400" b="1" dirty="0" smtClean="0">
                <a:solidFill>
                  <a:srgbClr val="0070C0"/>
                </a:solidFill>
              </a:rPr>
              <a:t>pliegos </a:t>
            </a:r>
          </a:p>
          <a:p>
            <a:pPr marL="0" lvl="1" indent="0">
              <a:buNone/>
            </a:pPr>
            <a:r>
              <a:rPr lang="es-AR" sz="1800" dirty="0" smtClean="0"/>
              <a:t>Aspectos </a:t>
            </a:r>
            <a:r>
              <a:rPr lang="es-AR" sz="1800" dirty="0"/>
              <a:t>ambientales  y </a:t>
            </a:r>
            <a:r>
              <a:rPr lang="es-AR" sz="1800" dirty="0" smtClean="0"/>
              <a:t>sociales</a:t>
            </a:r>
            <a:endParaRPr lang="es-AR" sz="1800" dirty="0"/>
          </a:p>
          <a:p>
            <a:pPr marL="0" indent="0" algn="just">
              <a:buClr>
                <a:srgbClr val="7030A0"/>
              </a:buClr>
              <a:buNone/>
            </a:pPr>
            <a:r>
              <a:rPr lang="es-AR" sz="1800" b="1" dirty="0" smtClean="0"/>
              <a:t>Pliegos: </a:t>
            </a:r>
            <a:r>
              <a:rPr lang="es-AR" sz="1800" dirty="0" smtClean="0"/>
              <a:t>contemplan </a:t>
            </a:r>
            <a:r>
              <a:rPr lang="es-AR" sz="1800" dirty="0"/>
              <a:t>las obligaciones </a:t>
            </a:r>
            <a:r>
              <a:rPr lang="es-AR" sz="1800" dirty="0" smtClean="0"/>
              <a:t>de la contratista (ejecución de </a:t>
            </a:r>
            <a:r>
              <a:rPr lang="es-AR" sz="1800" dirty="0"/>
              <a:t>las medidas ambientales y sociales establecidas en el Plan de Gestión Ambiental y Social </a:t>
            </a:r>
            <a:r>
              <a:rPr lang="es-AR" sz="1800" dirty="0" smtClean="0"/>
              <a:t>-PGAS- </a:t>
            </a:r>
            <a:r>
              <a:rPr lang="es-AR" sz="1800" dirty="0"/>
              <a:t>incluido en el </a:t>
            </a:r>
            <a:r>
              <a:rPr lang="es-AR" sz="1800" dirty="0" smtClean="0"/>
              <a:t>EIAS), </a:t>
            </a:r>
            <a:r>
              <a:rPr lang="es-AR" sz="1800" dirty="0"/>
              <a:t>como ser: </a:t>
            </a:r>
          </a:p>
          <a:p>
            <a:pPr marL="0" indent="0">
              <a:buClr>
                <a:srgbClr val="7030A0"/>
              </a:buClr>
              <a:buNone/>
            </a:pPr>
            <a:r>
              <a:rPr lang="es-AR" sz="1800" dirty="0"/>
              <a:t>Contratación de un Responsable Ambiental</a:t>
            </a:r>
          </a:p>
          <a:p>
            <a:pPr marL="0" indent="0">
              <a:buClr>
                <a:srgbClr val="7030A0"/>
              </a:buClr>
              <a:buNone/>
            </a:pPr>
            <a:r>
              <a:rPr lang="es-AR" sz="1800" dirty="0"/>
              <a:t>Plan de Manejo Ambiental (PMA)</a:t>
            </a:r>
          </a:p>
          <a:p>
            <a:pPr marL="0" indent="0">
              <a:buClr>
                <a:srgbClr val="7030A0"/>
              </a:buClr>
              <a:buNone/>
            </a:pPr>
            <a:r>
              <a:rPr lang="es-AR" sz="1800" dirty="0"/>
              <a:t>Planes y programas específicos:</a:t>
            </a:r>
          </a:p>
          <a:p>
            <a:pPr lvl="1">
              <a:buClr>
                <a:srgbClr val="7030A0"/>
              </a:buClr>
              <a:buFont typeface="Calibri" pitchFamily="34" charset="0"/>
              <a:buChar char="–"/>
            </a:pPr>
            <a:r>
              <a:rPr lang="es-AR" sz="1800" dirty="0">
                <a:ea typeface="+mn-ea"/>
              </a:rPr>
              <a:t>Plan de Comunicación </a:t>
            </a:r>
          </a:p>
          <a:p>
            <a:pPr marL="457200" lvl="1" indent="0">
              <a:buClr>
                <a:srgbClr val="7030A0"/>
              </a:buClr>
              <a:buNone/>
            </a:pPr>
            <a:r>
              <a:rPr lang="es-AR" sz="1800" dirty="0">
                <a:ea typeface="+mn-ea"/>
              </a:rPr>
              <a:t>	Mecanismo de gestión de quejas y reclamos</a:t>
            </a:r>
          </a:p>
          <a:p>
            <a:pPr lvl="1">
              <a:buClr>
                <a:srgbClr val="7030A0"/>
              </a:buClr>
              <a:buFont typeface="Calibri" pitchFamily="34" charset="0"/>
              <a:buChar char="–"/>
            </a:pPr>
            <a:r>
              <a:rPr lang="es-AR" sz="1800" dirty="0">
                <a:ea typeface="+mn-ea"/>
              </a:rPr>
              <a:t> Procedimiento ante hallazgos arqueológicos y paleontológicos</a:t>
            </a:r>
          </a:p>
          <a:p>
            <a:pPr lvl="1">
              <a:buClr>
                <a:srgbClr val="7030A0"/>
              </a:buClr>
              <a:buFont typeface="Calibri" pitchFamily="34" charset="0"/>
              <a:buChar char="–"/>
            </a:pPr>
            <a:r>
              <a:rPr lang="es-AR" sz="1800" dirty="0">
                <a:ea typeface="+mn-ea"/>
              </a:rPr>
              <a:t>Programa de gestión de residuos</a:t>
            </a:r>
          </a:p>
          <a:p>
            <a:pPr lvl="1">
              <a:buClr>
                <a:srgbClr val="7030A0"/>
              </a:buClr>
              <a:buFont typeface="Calibri" pitchFamily="34" charset="0"/>
              <a:buChar char="–"/>
            </a:pPr>
            <a:r>
              <a:rPr lang="es-AR" sz="1800" dirty="0">
                <a:ea typeface="+mn-ea"/>
              </a:rPr>
              <a:t>Plan de Capacitación</a:t>
            </a:r>
          </a:p>
          <a:p>
            <a:pPr marL="457200" lvl="1" indent="0">
              <a:buClr>
                <a:srgbClr val="7030A0"/>
              </a:buClr>
              <a:buNone/>
            </a:pPr>
            <a:r>
              <a:rPr lang="es-AR" sz="1800" dirty="0">
                <a:ea typeface="+mn-ea"/>
              </a:rPr>
              <a:t>	Talleres y programa de capacitación ambiental y en H&amp;S </a:t>
            </a:r>
          </a:p>
          <a:p>
            <a:pPr lvl="1">
              <a:buClr>
                <a:srgbClr val="7030A0"/>
              </a:buClr>
              <a:buFont typeface="Calibri" pitchFamily="34" charset="0"/>
              <a:buChar char="–"/>
            </a:pPr>
            <a:r>
              <a:rPr lang="es-AR" sz="1800" dirty="0">
                <a:ea typeface="+mn-ea"/>
              </a:rPr>
              <a:t>Medidas particulares de cada obra</a:t>
            </a:r>
          </a:p>
          <a:p>
            <a:pPr lvl="1">
              <a:buClr>
                <a:srgbClr val="7030A0"/>
              </a:buClr>
              <a:buFont typeface="Calibri" pitchFamily="34" charset="0"/>
              <a:buChar char="–"/>
            </a:pPr>
            <a:r>
              <a:rPr lang="es-AR" sz="1800" dirty="0">
                <a:ea typeface="+mn-ea"/>
              </a:rPr>
              <a:t>Obrador</a:t>
            </a:r>
          </a:p>
          <a:p>
            <a:pPr marL="0" lvl="1" indent="0">
              <a:buNone/>
            </a:pPr>
            <a:endParaRPr lang="es-AR" sz="2400" b="1" dirty="0">
              <a:solidFill>
                <a:srgbClr val="FF0000"/>
              </a:solidFill>
            </a:endParaRPr>
          </a:p>
          <a:p>
            <a:endParaRPr lang="es-ES" dirty="0"/>
          </a:p>
        </p:txBody>
      </p:sp>
      <p:sp>
        <p:nvSpPr>
          <p:cNvPr id="5"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Tree>
    <p:extLst>
      <p:ext uri="{BB962C8B-B14F-4D97-AF65-F5344CB8AC3E}">
        <p14:creationId xmlns:p14="http://schemas.microsoft.com/office/powerpoint/2010/main" val="3758784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50" y="1412776"/>
            <a:ext cx="8928100" cy="720725"/>
          </a:xfrm>
        </p:spPr>
        <p:txBody>
          <a:bodyPr/>
          <a:lstStyle/>
          <a:p>
            <a:r>
              <a:rPr lang="es-ES" dirty="0" smtClean="0"/>
              <a:t>Modificaciones en los pliegos, PROSAP IV:</a:t>
            </a:r>
            <a:endParaRPr lang="es-ES" dirty="0"/>
          </a:p>
        </p:txBody>
      </p:sp>
      <p:sp>
        <p:nvSpPr>
          <p:cNvPr id="3" name="2 Marcador de contenido"/>
          <p:cNvSpPr>
            <a:spLocks noGrp="1"/>
          </p:cNvSpPr>
          <p:nvPr>
            <p:ph idx="1"/>
          </p:nvPr>
        </p:nvSpPr>
        <p:spPr>
          <a:xfrm>
            <a:off x="107950" y="1916832"/>
            <a:ext cx="8928100" cy="4752528"/>
          </a:xfrm>
        </p:spPr>
        <p:txBody>
          <a:bodyPr/>
          <a:lstStyle/>
          <a:p>
            <a:pPr marL="0" indent="0">
              <a:buNone/>
            </a:pPr>
            <a:r>
              <a:rPr lang="es-ES" dirty="0" smtClean="0"/>
              <a:t>	“SECCION II- Datos de la Licitación”</a:t>
            </a:r>
          </a:p>
          <a:p>
            <a:pPr marL="457200" lvl="1" indent="0" algn="just">
              <a:buNone/>
            </a:pPr>
            <a:r>
              <a:rPr lang="es-ES" sz="1800" dirty="0" smtClean="0"/>
              <a:t>	</a:t>
            </a:r>
            <a:r>
              <a:rPr lang="es-ES" sz="1800" b="1" dirty="0" smtClean="0"/>
              <a:t>C - Preparación de la oferta (documentos adicionales)</a:t>
            </a:r>
            <a:endParaRPr lang="es-ES" sz="1800" b="1" dirty="0"/>
          </a:p>
          <a:p>
            <a:pPr marL="0" indent="0" algn="just">
              <a:buNone/>
            </a:pPr>
            <a:r>
              <a:rPr lang="es-ES" sz="1800" dirty="0"/>
              <a:t>- Nombre o razón social del </a:t>
            </a:r>
            <a:r>
              <a:rPr lang="es-ES" sz="1800" dirty="0" smtClean="0"/>
              <a:t>Oferente.</a:t>
            </a:r>
            <a:endParaRPr lang="es-ES" sz="1800" dirty="0"/>
          </a:p>
          <a:p>
            <a:pPr marL="0" indent="0" algn="just">
              <a:buNone/>
            </a:pPr>
            <a:r>
              <a:rPr lang="es-ES" sz="1800" dirty="0"/>
              <a:t>- Domicilio real, teléfono y dirección, fax, </a:t>
            </a:r>
            <a:r>
              <a:rPr lang="es-ES" sz="1800" dirty="0" smtClean="0"/>
              <a:t>e-mail.</a:t>
            </a:r>
            <a:endParaRPr lang="es-ES_tradnl" sz="1800" dirty="0" smtClean="0"/>
          </a:p>
          <a:p>
            <a:pPr marL="0" indent="0" algn="just">
              <a:buNone/>
            </a:pPr>
            <a:r>
              <a:rPr lang="es-ES" sz="1800" dirty="0" smtClean="0"/>
              <a:t>- Contrato </a:t>
            </a:r>
            <a:r>
              <a:rPr lang="es-ES" sz="1800" dirty="0"/>
              <a:t>social de la Empresa y acta de designación de autoridades. </a:t>
            </a:r>
          </a:p>
          <a:p>
            <a:pPr marL="0" indent="0" algn="just">
              <a:buNone/>
            </a:pPr>
            <a:r>
              <a:rPr lang="es-ES" sz="1800" dirty="0"/>
              <a:t>-Para empresas que operan en la Argentina, constancia de inscripción en los impuestos nacionales y provinciales y Sistema Único de Seguridad Social. </a:t>
            </a:r>
          </a:p>
          <a:p>
            <a:pPr marL="0" indent="0" algn="just">
              <a:buNone/>
            </a:pPr>
            <a:r>
              <a:rPr lang="es-ES" sz="1800" dirty="0"/>
              <a:t>-</a:t>
            </a:r>
            <a:r>
              <a:rPr lang="es-ES_tradnl" sz="1800" dirty="0"/>
              <a:t>Certificado Fiscal Nacional para contratar. Res. Gral. AFIP </a:t>
            </a:r>
            <a:r>
              <a:rPr lang="es-ES_tradnl" sz="1800" dirty="0" smtClean="0"/>
              <a:t>135/98.</a:t>
            </a:r>
            <a:endParaRPr lang="es-ES" sz="1800" dirty="0"/>
          </a:p>
          <a:p>
            <a:pPr marL="0" indent="0" algn="just">
              <a:buNone/>
            </a:pPr>
            <a:r>
              <a:rPr lang="es-ES" sz="1800" dirty="0"/>
              <a:t>- Un juego de los Documentos de Licitación completos, </a:t>
            </a:r>
            <a:r>
              <a:rPr lang="es-ES" sz="1800" dirty="0" smtClean="0"/>
              <a:t>firmado.</a:t>
            </a:r>
          </a:p>
          <a:p>
            <a:pPr marL="0" indent="0" algn="just">
              <a:buNone/>
            </a:pPr>
            <a:r>
              <a:rPr lang="es-ES" sz="1800" dirty="0" smtClean="0"/>
              <a:t>-</a:t>
            </a:r>
            <a:r>
              <a:rPr lang="es-ES" sz="1800" dirty="0"/>
              <a:t>Declaración jurada de conocer el lugar y las condiciones en que se realizará la obra</a:t>
            </a:r>
            <a:r>
              <a:rPr lang="es-ES" sz="1800" dirty="0" smtClean="0"/>
              <a:t>.</a:t>
            </a:r>
          </a:p>
          <a:p>
            <a:pPr marL="0" indent="0">
              <a:buNone/>
            </a:pPr>
            <a:r>
              <a:rPr lang="es-ES_tradnl" sz="1800" dirty="0"/>
              <a:t>- Calendario de Actividades.</a:t>
            </a:r>
            <a:endParaRPr lang="es-ES" sz="1800" dirty="0"/>
          </a:p>
          <a:p>
            <a:pPr marL="0" indent="0">
              <a:buNone/>
            </a:pPr>
            <a:r>
              <a:rPr lang="es-ES_tradnl" sz="1800" dirty="0"/>
              <a:t>- Metodología de Trabajo </a:t>
            </a:r>
            <a:r>
              <a:rPr lang="es-ES_tradnl" sz="1800" dirty="0" smtClean="0"/>
              <a:t>y……………</a:t>
            </a:r>
            <a:endParaRPr lang="es-ES" sz="1800" dirty="0"/>
          </a:p>
          <a:p>
            <a:pPr marL="0" indent="0" algn="just">
              <a:buNone/>
            </a:pPr>
            <a:endParaRPr lang="es-ES" sz="1800" dirty="0"/>
          </a:p>
        </p:txBody>
      </p:sp>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6" name="5 Rectángulo"/>
          <p:cNvSpPr/>
          <p:nvPr/>
        </p:nvSpPr>
        <p:spPr>
          <a:xfrm>
            <a:off x="107950" y="836613"/>
            <a:ext cx="8712522" cy="461665"/>
          </a:xfrm>
          <a:prstGeom prst="rect">
            <a:avLst/>
          </a:prstGeom>
        </p:spPr>
        <p:txBody>
          <a:bodyPr wrap="square">
            <a:spAutoFit/>
          </a:bodyPr>
          <a:lstStyle/>
          <a:p>
            <a:pPr marL="0" lvl="1" indent="0">
              <a:buNone/>
            </a:pPr>
            <a:r>
              <a:rPr lang="es-AR" sz="2400" b="1" dirty="0">
                <a:solidFill>
                  <a:srgbClr val="0070C0"/>
                </a:solidFill>
                <a:latin typeface="Calibri" panose="020F0502020204030204" pitchFamily="34" charset="0"/>
              </a:rPr>
              <a:t>6) Especificaciones ambientales y sociales de los pliegos </a:t>
            </a:r>
          </a:p>
        </p:txBody>
      </p:sp>
    </p:spTree>
    <p:extLst>
      <p:ext uri="{BB962C8B-B14F-4D97-AF65-F5344CB8AC3E}">
        <p14:creationId xmlns:p14="http://schemas.microsoft.com/office/powerpoint/2010/main" val="151743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23" y="2780928"/>
            <a:ext cx="8928100" cy="2448272"/>
          </a:xfrm>
        </p:spPr>
        <p:txBody>
          <a:bodyPr/>
          <a:lstStyle/>
          <a:p>
            <a:pPr marL="0" indent="0">
              <a:buNone/>
            </a:pPr>
            <a:endParaRPr lang="es-ES_tradnl" sz="1800" dirty="0"/>
          </a:p>
          <a:p>
            <a:pPr algn="just">
              <a:buFontTx/>
              <a:buChar char="-"/>
            </a:pPr>
            <a:r>
              <a:rPr lang="es-ES_tradnl" sz="2800" i="1" dirty="0" smtClean="0">
                <a:solidFill>
                  <a:schemeClr val="accent6">
                    <a:lumMod val="60000"/>
                    <a:lumOff val="40000"/>
                  </a:schemeClr>
                </a:solidFill>
                <a:effectLst>
                  <a:outerShdw blurRad="38100" dist="38100" dir="2700000" algn="tl">
                    <a:srgbClr val="000000">
                      <a:alpha val="43137"/>
                    </a:srgbClr>
                  </a:outerShdw>
                </a:effectLst>
              </a:rPr>
              <a:t>Presentación </a:t>
            </a:r>
            <a:r>
              <a:rPr lang="es-ES_tradnl" sz="2800" i="1" dirty="0">
                <a:solidFill>
                  <a:schemeClr val="accent6">
                    <a:lumMod val="60000"/>
                    <a:lumOff val="40000"/>
                  </a:schemeClr>
                </a:solidFill>
                <a:effectLst>
                  <a:outerShdw blurRad="38100" dist="38100" dir="2700000" algn="tl">
                    <a:srgbClr val="000000">
                      <a:alpha val="43137"/>
                    </a:srgbClr>
                  </a:outerShdw>
                </a:effectLst>
              </a:rPr>
              <a:t>del </a:t>
            </a:r>
            <a:r>
              <a:rPr lang="es-ES_tradnl" sz="2800" i="1" dirty="0" smtClean="0">
                <a:solidFill>
                  <a:schemeClr val="accent6">
                    <a:lumMod val="60000"/>
                    <a:lumOff val="40000"/>
                  </a:schemeClr>
                </a:solidFill>
                <a:effectLst>
                  <a:outerShdw blurRad="38100" dist="38100" dir="2700000" algn="tl">
                    <a:srgbClr val="000000">
                      <a:alpha val="43137"/>
                    </a:srgbClr>
                  </a:outerShdw>
                </a:effectLst>
              </a:rPr>
              <a:t>Plan </a:t>
            </a:r>
            <a:r>
              <a:rPr lang="es-ES_tradnl" sz="2800" i="1" dirty="0">
                <a:solidFill>
                  <a:schemeClr val="accent6">
                    <a:lumMod val="60000"/>
                    <a:lumOff val="40000"/>
                  </a:schemeClr>
                </a:solidFill>
                <a:effectLst>
                  <a:outerShdw blurRad="38100" dist="38100" dir="2700000" algn="tl">
                    <a:srgbClr val="000000">
                      <a:alpha val="43137"/>
                    </a:srgbClr>
                  </a:outerShdw>
                </a:effectLst>
              </a:rPr>
              <a:t>de Manejo Ambiental (PMA) “</a:t>
            </a:r>
            <a:r>
              <a:rPr lang="es-ES_tradnl" sz="2800" i="1" dirty="0" smtClean="0">
                <a:solidFill>
                  <a:schemeClr val="accent6">
                    <a:lumMod val="60000"/>
                    <a:lumOff val="40000"/>
                  </a:schemeClr>
                </a:solidFill>
                <a:effectLst>
                  <a:outerShdw blurRad="38100" dist="38100" dir="2700000" algn="tl">
                    <a:srgbClr val="000000">
                      <a:alpha val="43137"/>
                    </a:srgbClr>
                  </a:outerShdw>
                </a:effectLst>
              </a:rPr>
              <a:t>provisorio”. </a:t>
            </a:r>
          </a:p>
          <a:p>
            <a:pPr algn="just">
              <a:buFontTx/>
              <a:buChar char="-"/>
            </a:pPr>
            <a:r>
              <a:rPr lang="es-ES_tradnl" sz="2800" i="1" dirty="0" smtClean="0">
                <a:solidFill>
                  <a:schemeClr val="accent6">
                    <a:lumMod val="60000"/>
                    <a:lumOff val="40000"/>
                  </a:schemeClr>
                </a:solidFill>
                <a:effectLst>
                  <a:outerShdw blurRad="38100" dist="38100" dir="2700000" algn="tl">
                    <a:srgbClr val="000000">
                      <a:alpha val="43137"/>
                    </a:srgbClr>
                  </a:outerShdw>
                </a:effectLst>
              </a:rPr>
              <a:t>El adjudicatario debe presentar dicho Plan previo </a:t>
            </a:r>
            <a:r>
              <a:rPr lang="es-ES_tradnl" sz="2800" i="1" dirty="0">
                <a:solidFill>
                  <a:schemeClr val="accent6">
                    <a:lumMod val="60000"/>
                    <a:lumOff val="40000"/>
                  </a:schemeClr>
                </a:solidFill>
                <a:effectLst>
                  <a:outerShdw blurRad="38100" dist="38100" dir="2700000" algn="tl">
                    <a:srgbClr val="000000">
                      <a:alpha val="43137"/>
                    </a:srgbClr>
                  </a:outerShdw>
                </a:effectLst>
              </a:rPr>
              <a:t>a la firma del Contrato.</a:t>
            </a:r>
            <a:endParaRPr lang="es-ES" sz="2800" i="1" dirty="0">
              <a:solidFill>
                <a:schemeClr val="accent6">
                  <a:lumMod val="60000"/>
                  <a:lumOff val="40000"/>
                </a:schemeClr>
              </a:solidFill>
              <a:effectLst>
                <a:outerShdw blurRad="38100" dist="38100" dir="2700000" algn="tl">
                  <a:srgbClr val="000000">
                    <a:alpha val="43137"/>
                  </a:srgbClr>
                </a:outerShdw>
              </a:effectLst>
            </a:endParaRPr>
          </a:p>
          <a:p>
            <a:pPr marL="0" indent="0">
              <a:buNone/>
            </a:pPr>
            <a:endParaRPr lang="es-ES" dirty="0"/>
          </a:p>
        </p:txBody>
      </p:sp>
      <p:sp>
        <p:nvSpPr>
          <p:cNvPr id="5"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7" name="6 Rectángulo"/>
          <p:cNvSpPr/>
          <p:nvPr/>
        </p:nvSpPr>
        <p:spPr>
          <a:xfrm>
            <a:off x="107950" y="836613"/>
            <a:ext cx="8712522" cy="461665"/>
          </a:xfrm>
          <a:prstGeom prst="rect">
            <a:avLst/>
          </a:prstGeom>
        </p:spPr>
        <p:txBody>
          <a:bodyPr wrap="square">
            <a:spAutoFit/>
          </a:bodyPr>
          <a:lstStyle/>
          <a:p>
            <a:pPr marL="0" lvl="1" indent="0">
              <a:buNone/>
            </a:pPr>
            <a:r>
              <a:rPr lang="es-AR" sz="2400" b="1" dirty="0" smtClean="0">
                <a:solidFill>
                  <a:srgbClr val="0070C0"/>
                </a:solidFill>
                <a:latin typeface="Calibri" panose="020F0502020204030204" pitchFamily="34" charset="0"/>
              </a:rPr>
              <a:t>6) Especificaciones ambientales y sociales de los pliegos </a:t>
            </a:r>
            <a:endParaRPr lang="es-AR" sz="2400" b="1" dirty="0">
              <a:solidFill>
                <a:srgbClr val="0070C0"/>
              </a:solidFill>
              <a:latin typeface="Calibri" panose="020F0502020204030204" pitchFamily="34" charset="0"/>
            </a:endParaRPr>
          </a:p>
        </p:txBody>
      </p:sp>
      <p:sp>
        <p:nvSpPr>
          <p:cNvPr id="8" name="1 Título"/>
          <p:cNvSpPr>
            <a:spLocks noGrp="1"/>
          </p:cNvSpPr>
          <p:nvPr>
            <p:ph type="title"/>
          </p:nvPr>
        </p:nvSpPr>
        <p:spPr>
          <a:xfrm>
            <a:off x="139119" y="1772816"/>
            <a:ext cx="8928100" cy="1224781"/>
          </a:xfrm>
        </p:spPr>
        <p:txBody>
          <a:bodyPr/>
          <a:lstStyle/>
          <a:p>
            <a:r>
              <a:rPr lang="es-ES" sz="2400" dirty="0" smtClean="0"/>
              <a:t>Modificaciones en los pliegos, PROSAP </a:t>
            </a:r>
            <a:r>
              <a:rPr lang="es-ES" sz="2400" dirty="0"/>
              <a:t>IV</a:t>
            </a:r>
            <a:br>
              <a:rPr lang="es-ES" sz="2400" dirty="0"/>
            </a:br>
            <a:r>
              <a:rPr lang="es-ES" sz="2400" dirty="0" smtClean="0"/>
              <a:t>	</a:t>
            </a:r>
            <a:endParaRPr lang="es-ES" dirty="0"/>
          </a:p>
        </p:txBody>
      </p:sp>
    </p:spTree>
    <p:extLst>
      <p:ext uri="{BB962C8B-B14F-4D97-AF65-F5344CB8AC3E}">
        <p14:creationId xmlns:p14="http://schemas.microsoft.com/office/powerpoint/2010/main" val="11052692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132856"/>
            <a:ext cx="7416824" cy="2808982"/>
          </a:xfrm>
        </p:spPr>
        <p:txBody>
          <a:bodyPr/>
          <a:lstStyle/>
          <a:p>
            <a:pPr marL="0" indent="0">
              <a:buNone/>
            </a:pPr>
            <a:r>
              <a:rPr lang="es-ES" dirty="0" smtClean="0">
                <a:ea typeface="+mj-ea"/>
              </a:rPr>
              <a:t>	“SECCION VI - </a:t>
            </a:r>
            <a:r>
              <a:rPr lang="es-ES" dirty="0"/>
              <a:t>Requisitos de las </a:t>
            </a:r>
            <a:r>
              <a:rPr lang="es-ES" dirty="0" smtClean="0"/>
              <a:t>obras”</a:t>
            </a:r>
            <a:endParaRPr lang="es-ES" dirty="0"/>
          </a:p>
          <a:p>
            <a:pPr marL="0" indent="0">
              <a:buNone/>
            </a:pPr>
            <a:r>
              <a:rPr lang="es-ES_tradnl" sz="1800" b="1" dirty="0" smtClean="0"/>
              <a:t>	Consideraciones </a:t>
            </a:r>
            <a:r>
              <a:rPr lang="es-ES_tradnl" sz="1800" b="1" dirty="0"/>
              <a:t>Generales Ambientales y </a:t>
            </a:r>
            <a:r>
              <a:rPr lang="es-ES_tradnl" sz="1800" b="1" dirty="0" smtClean="0"/>
              <a:t>Sociales (del Organismo 	Ejecutor y de La Contratista)</a:t>
            </a:r>
          </a:p>
          <a:p>
            <a:pPr marL="0" indent="0">
              <a:buNone/>
            </a:pPr>
            <a:r>
              <a:rPr lang="es-ES_tradnl" sz="1800" b="1" dirty="0"/>
              <a:t>	</a:t>
            </a:r>
            <a:endParaRPr lang="es-ES" sz="1800" dirty="0"/>
          </a:p>
          <a:p>
            <a:pPr lvl="0"/>
            <a:r>
              <a:rPr lang="es-ES_tradnl" sz="1800" dirty="0"/>
              <a:t>Inspector Ambiental y Social de Obra (IASO)	</a:t>
            </a:r>
            <a:endParaRPr lang="es-ES" sz="1800" dirty="0"/>
          </a:p>
          <a:p>
            <a:pPr lvl="0"/>
            <a:r>
              <a:rPr lang="es-ES_tradnl" sz="1800" dirty="0"/>
              <a:t>Responsable Ambiental de la Contratista	</a:t>
            </a:r>
            <a:endParaRPr lang="es-ES" sz="1800" dirty="0"/>
          </a:p>
          <a:p>
            <a:pPr lvl="0"/>
            <a:r>
              <a:rPr lang="es-ES_tradnl" sz="1800" dirty="0"/>
              <a:t>Gestión de permisos	</a:t>
            </a:r>
            <a:endParaRPr lang="es-ES" sz="1800" dirty="0"/>
          </a:p>
          <a:p>
            <a:pPr lvl="0"/>
            <a:r>
              <a:rPr lang="es-ES_tradnl" sz="1800" dirty="0"/>
              <a:t>Imposición de multas	</a:t>
            </a:r>
            <a:endParaRPr lang="es-ES" sz="1800" dirty="0"/>
          </a:p>
          <a:p>
            <a:pPr marL="0" indent="0">
              <a:buNone/>
            </a:pPr>
            <a:endParaRPr lang="es-ES" b="1" cap="small" dirty="0"/>
          </a:p>
          <a:p>
            <a:endParaRPr lang="es-ES" dirty="0"/>
          </a:p>
        </p:txBody>
      </p:sp>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6" name="5 Rectángulo"/>
          <p:cNvSpPr/>
          <p:nvPr/>
        </p:nvSpPr>
        <p:spPr>
          <a:xfrm>
            <a:off x="107950" y="836613"/>
            <a:ext cx="8712522" cy="461665"/>
          </a:xfrm>
          <a:prstGeom prst="rect">
            <a:avLst/>
          </a:prstGeom>
        </p:spPr>
        <p:txBody>
          <a:bodyPr wrap="square">
            <a:spAutoFit/>
          </a:bodyPr>
          <a:lstStyle/>
          <a:p>
            <a:pPr marL="0" lvl="1" indent="0">
              <a:buNone/>
            </a:pPr>
            <a:r>
              <a:rPr lang="es-AR" sz="2400" b="1" dirty="0">
                <a:solidFill>
                  <a:srgbClr val="0070C0"/>
                </a:solidFill>
                <a:latin typeface="Calibri" panose="020F0502020204030204" pitchFamily="34" charset="0"/>
              </a:rPr>
              <a:t>6) </a:t>
            </a:r>
            <a:r>
              <a:rPr lang="es-AR" sz="2400" b="1" dirty="0">
                <a:solidFill>
                  <a:srgbClr val="0070C0"/>
                </a:solidFill>
                <a:latin typeface="Calibri" pitchFamily="34" charset="0"/>
                <a:cs typeface="Calibri" pitchFamily="34" charset="0"/>
              </a:rPr>
              <a:t>Especificaciones</a:t>
            </a:r>
            <a:r>
              <a:rPr lang="es-AR" sz="2400" b="1" dirty="0">
                <a:solidFill>
                  <a:srgbClr val="0070C0"/>
                </a:solidFill>
                <a:latin typeface="Calibri" panose="020F0502020204030204" pitchFamily="34" charset="0"/>
              </a:rPr>
              <a:t> ambientales y sociales de los pliegos </a:t>
            </a:r>
          </a:p>
        </p:txBody>
      </p:sp>
      <p:sp>
        <p:nvSpPr>
          <p:cNvPr id="7" name="6 Rectángulo"/>
          <p:cNvSpPr/>
          <p:nvPr/>
        </p:nvSpPr>
        <p:spPr>
          <a:xfrm>
            <a:off x="323528" y="1700808"/>
            <a:ext cx="6696744" cy="461665"/>
          </a:xfrm>
          <a:prstGeom prst="rect">
            <a:avLst/>
          </a:prstGeom>
        </p:spPr>
        <p:txBody>
          <a:bodyPr wrap="square">
            <a:spAutoFit/>
          </a:bodyPr>
          <a:lstStyle/>
          <a:p>
            <a:r>
              <a:rPr lang="es-ES" sz="2400" b="1" dirty="0">
                <a:latin typeface="Calibri" panose="020F0502020204030204" pitchFamily="34" charset="0"/>
              </a:rPr>
              <a:t>Modificaciones en los pliegos, PROSAP IV</a:t>
            </a:r>
          </a:p>
        </p:txBody>
      </p:sp>
    </p:spTree>
    <p:extLst>
      <p:ext uri="{BB962C8B-B14F-4D97-AF65-F5344CB8AC3E}">
        <p14:creationId xmlns:p14="http://schemas.microsoft.com/office/powerpoint/2010/main" val="3281673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50" y="1307505"/>
            <a:ext cx="4176018" cy="720725"/>
          </a:xfrm>
        </p:spPr>
        <p:txBody>
          <a:bodyPr/>
          <a:lstStyle/>
          <a:p>
            <a:r>
              <a:rPr lang="es-ES_tradnl" dirty="0" smtClean="0">
                <a:solidFill>
                  <a:schemeClr val="tx1"/>
                </a:solidFill>
                <a:cs typeface="Arial" panose="020B0604020202020204" pitchFamily="34" charset="0"/>
              </a:rPr>
              <a:t/>
            </a:r>
            <a:br>
              <a:rPr lang="es-ES_tradnl" dirty="0" smtClean="0">
                <a:solidFill>
                  <a:schemeClr val="tx1"/>
                </a:solidFill>
                <a:cs typeface="Arial" panose="020B0604020202020204" pitchFamily="34" charset="0"/>
              </a:rPr>
            </a:br>
            <a:r>
              <a:rPr lang="es-ES_tradnl" sz="2400" dirty="0" smtClean="0">
                <a:solidFill>
                  <a:schemeClr val="tx1"/>
                </a:solidFill>
                <a:cs typeface="Arial" panose="020B0604020202020204" pitchFamily="34" charset="0"/>
              </a:rPr>
              <a:t>Acciones </a:t>
            </a:r>
            <a:r>
              <a:rPr lang="es-ES_tradnl" sz="2400" dirty="0">
                <a:solidFill>
                  <a:schemeClr val="tx1"/>
                </a:solidFill>
                <a:cs typeface="Arial" panose="020B0604020202020204" pitchFamily="34" charset="0"/>
              </a:rPr>
              <a:t>Previo al inicio de las obras	</a:t>
            </a:r>
            <a:r>
              <a:rPr lang="es-ES_tradnl" dirty="0">
                <a:solidFill>
                  <a:schemeClr val="tx1"/>
                </a:solidFill>
                <a:cs typeface="Arial" panose="020B0604020202020204" pitchFamily="34" charset="0"/>
              </a:rPr>
              <a:t/>
            </a:r>
            <a:br>
              <a:rPr lang="es-ES_tradnl" dirty="0">
                <a:solidFill>
                  <a:schemeClr val="tx1"/>
                </a:solidFill>
                <a:cs typeface="Arial" panose="020B0604020202020204" pitchFamily="34" charset="0"/>
              </a:rPr>
            </a:br>
            <a:endParaRPr lang="es-ES" dirty="0"/>
          </a:p>
        </p:txBody>
      </p:sp>
      <p:sp>
        <p:nvSpPr>
          <p:cNvPr id="3" name="2 Marcador de contenido"/>
          <p:cNvSpPr>
            <a:spLocks noGrp="1"/>
          </p:cNvSpPr>
          <p:nvPr>
            <p:ph idx="1"/>
          </p:nvPr>
        </p:nvSpPr>
        <p:spPr>
          <a:xfrm>
            <a:off x="107504" y="2186574"/>
            <a:ext cx="4032448" cy="3154123"/>
          </a:xfrm>
        </p:spPr>
        <p:txBody>
          <a:bodyPr/>
          <a:lstStyle/>
          <a:p>
            <a:pPr marL="0" lvl="0" indent="0" algn="just">
              <a:buNone/>
            </a:pPr>
            <a:r>
              <a:rPr lang="es-ES_tradnl" sz="1800" dirty="0" smtClean="0">
                <a:solidFill>
                  <a:schemeClr val="tx1"/>
                </a:solidFill>
                <a:cs typeface="Arial" panose="020B0604020202020204" pitchFamily="34" charset="0"/>
              </a:rPr>
              <a:t>Acta </a:t>
            </a:r>
            <a:r>
              <a:rPr lang="es-ES_tradnl" sz="1800" dirty="0">
                <a:solidFill>
                  <a:schemeClr val="tx1"/>
                </a:solidFill>
                <a:cs typeface="Arial" panose="020B0604020202020204" pitchFamily="34" charset="0"/>
              </a:rPr>
              <a:t>de Inicio de Aspectos Ambientales y Sociales	</a:t>
            </a:r>
            <a:endParaRPr lang="es-ES" sz="1800" dirty="0">
              <a:solidFill>
                <a:schemeClr val="tx1"/>
              </a:solidFill>
              <a:cs typeface="Arial" panose="020B0604020202020204" pitchFamily="34" charset="0"/>
            </a:endParaRPr>
          </a:p>
          <a:p>
            <a:pPr marL="0" lvl="0" indent="0" algn="just">
              <a:buNone/>
            </a:pPr>
            <a:r>
              <a:rPr lang="es-ES_tradnl" sz="1800" dirty="0">
                <a:solidFill>
                  <a:schemeClr val="tx1"/>
                </a:solidFill>
                <a:cs typeface="Arial" panose="020B0604020202020204" pitchFamily="34" charset="0"/>
              </a:rPr>
              <a:t>Plan de Manejo Ambiental	</a:t>
            </a:r>
            <a:endParaRPr lang="es-ES" sz="1800" dirty="0">
              <a:solidFill>
                <a:schemeClr val="tx1"/>
              </a:solidFill>
              <a:cs typeface="Arial" panose="020B0604020202020204" pitchFamily="34" charset="0"/>
            </a:endParaRPr>
          </a:p>
          <a:p>
            <a:pPr marL="0" lvl="0" indent="0" algn="just">
              <a:buNone/>
            </a:pPr>
            <a:r>
              <a:rPr lang="es-ES_tradnl" sz="1800" dirty="0">
                <a:solidFill>
                  <a:schemeClr val="tx1"/>
                </a:solidFill>
                <a:cs typeface="Arial" panose="020B0604020202020204" pitchFamily="34" charset="0"/>
              </a:rPr>
              <a:t>Cartelería	</a:t>
            </a:r>
            <a:endParaRPr lang="es-ES" sz="1800" dirty="0">
              <a:solidFill>
                <a:schemeClr val="tx1"/>
              </a:solidFill>
              <a:cs typeface="Arial" panose="020B0604020202020204" pitchFamily="34" charset="0"/>
            </a:endParaRPr>
          </a:p>
          <a:p>
            <a:pPr marL="0" lvl="0" indent="0" algn="just">
              <a:buNone/>
            </a:pPr>
            <a:r>
              <a:rPr lang="es-ES_tradnl" sz="1800" dirty="0">
                <a:solidFill>
                  <a:schemeClr val="tx1"/>
                </a:solidFill>
                <a:cs typeface="Arial" panose="020B0604020202020204" pitchFamily="34" charset="0"/>
              </a:rPr>
              <a:t>Ubicación y operación del obrador e instalaciones </a:t>
            </a:r>
            <a:r>
              <a:rPr lang="es-ES_tradnl" sz="1800" dirty="0" smtClean="0">
                <a:solidFill>
                  <a:schemeClr val="tx1"/>
                </a:solidFill>
                <a:cs typeface="Arial" panose="020B0604020202020204" pitchFamily="34" charset="0"/>
              </a:rPr>
              <a:t>similares (determinación del lugar)</a:t>
            </a:r>
            <a:r>
              <a:rPr lang="es-ES_tradnl" sz="1800" dirty="0">
                <a:solidFill>
                  <a:schemeClr val="tx1"/>
                </a:solidFill>
                <a:cs typeface="Arial" panose="020B0604020202020204" pitchFamily="34" charset="0"/>
              </a:rPr>
              <a:t>	</a:t>
            </a:r>
            <a:endParaRPr lang="es-ES" sz="1800" dirty="0">
              <a:solidFill>
                <a:schemeClr val="tx1"/>
              </a:solidFill>
              <a:cs typeface="Arial" panose="020B0604020202020204" pitchFamily="34" charset="0"/>
            </a:endParaRPr>
          </a:p>
          <a:p>
            <a:pPr marL="0" lvl="0" indent="0" algn="just">
              <a:buNone/>
            </a:pPr>
            <a:r>
              <a:rPr lang="es-ES_tradnl" sz="1800" dirty="0">
                <a:solidFill>
                  <a:schemeClr val="tx1"/>
                </a:solidFill>
                <a:cs typeface="Arial" panose="020B0604020202020204" pitchFamily="34" charset="0"/>
              </a:rPr>
              <a:t>Libro de Quejas y </a:t>
            </a:r>
            <a:r>
              <a:rPr lang="es-ES_tradnl" sz="1800" dirty="0" smtClean="0">
                <a:solidFill>
                  <a:schemeClr val="tx1"/>
                </a:solidFill>
                <a:cs typeface="Arial" panose="020B0604020202020204" pitchFamily="34" charset="0"/>
              </a:rPr>
              <a:t>Reclamos	</a:t>
            </a:r>
            <a:endParaRPr lang="es-ES" sz="1800" dirty="0" smtClean="0">
              <a:solidFill>
                <a:schemeClr val="tx1"/>
              </a:solidFill>
              <a:cs typeface="Arial" panose="020B0604020202020204" pitchFamily="34" charset="0"/>
            </a:endParaRPr>
          </a:p>
          <a:p>
            <a:pPr marL="0" indent="0">
              <a:buNone/>
            </a:pPr>
            <a:endParaRPr lang="es-ES" sz="1600" dirty="0"/>
          </a:p>
        </p:txBody>
      </p:sp>
      <p:sp>
        <p:nvSpPr>
          <p:cNvPr id="4" name="3 CuadroTexto"/>
          <p:cNvSpPr txBox="1"/>
          <p:nvPr/>
        </p:nvSpPr>
        <p:spPr>
          <a:xfrm>
            <a:off x="4644008" y="2194986"/>
            <a:ext cx="4320480" cy="3970318"/>
          </a:xfrm>
          <a:prstGeom prst="rect">
            <a:avLst/>
          </a:prstGeom>
          <a:noFill/>
        </p:spPr>
        <p:txBody>
          <a:bodyPr wrap="square" rtlCol="0">
            <a:spAutoFit/>
          </a:bodyPr>
          <a:lstStyle/>
          <a:p>
            <a:pPr lvl="0"/>
            <a:r>
              <a:rPr lang="es-ES_tradnl" dirty="0" smtClean="0">
                <a:latin typeface="Calibri" panose="020F0502020204030204" pitchFamily="34" charset="0"/>
              </a:rPr>
              <a:t>Equipamiento </a:t>
            </a:r>
            <a:r>
              <a:rPr lang="es-ES_tradnl" dirty="0">
                <a:latin typeface="Calibri" panose="020F0502020204030204" pitchFamily="34" charset="0"/>
              </a:rPr>
              <a:t>y maquinarias a </a:t>
            </a:r>
            <a:r>
              <a:rPr lang="es-ES_tradnl" dirty="0" smtClean="0">
                <a:latin typeface="Calibri" panose="020F0502020204030204" pitchFamily="34" charset="0"/>
              </a:rPr>
              <a:t>utilizar</a:t>
            </a:r>
            <a:r>
              <a:rPr lang="es-ES_tradnl" dirty="0">
                <a:latin typeface="Calibri" panose="020F0502020204030204" pitchFamily="34" charset="0"/>
              </a:rPr>
              <a:t>	</a:t>
            </a:r>
            <a:endParaRPr lang="es-ES" dirty="0">
              <a:latin typeface="Calibri" panose="020F0502020204030204" pitchFamily="34" charset="0"/>
            </a:endParaRPr>
          </a:p>
          <a:p>
            <a:pPr lvl="0"/>
            <a:r>
              <a:rPr lang="es-ES_tradnl" dirty="0">
                <a:latin typeface="Calibri" panose="020F0502020204030204" pitchFamily="34" charset="0"/>
              </a:rPr>
              <a:t>Extracción de materiales</a:t>
            </a:r>
            <a:endParaRPr lang="es-ES" dirty="0">
              <a:latin typeface="Calibri" panose="020F0502020204030204" pitchFamily="34" charset="0"/>
            </a:endParaRPr>
          </a:p>
          <a:p>
            <a:pPr lvl="0"/>
            <a:r>
              <a:rPr lang="es-ES_tradnl" dirty="0">
                <a:latin typeface="Calibri" panose="020F0502020204030204" pitchFamily="34" charset="0"/>
              </a:rPr>
              <a:t>Daños a terceros</a:t>
            </a:r>
            <a:endParaRPr lang="es-ES" dirty="0">
              <a:latin typeface="Calibri" panose="020F0502020204030204" pitchFamily="34" charset="0"/>
            </a:endParaRPr>
          </a:p>
          <a:p>
            <a:pPr lvl="0"/>
            <a:r>
              <a:rPr lang="es-ES_tradnl" dirty="0">
                <a:latin typeface="Calibri" panose="020F0502020204030204" pitchFamily="34" charset="0"/>
              </a:rPr>
              <a:t>Señalización </a:t>
            </a:r>
            <a:r>
              <a:rPr lang="es-ES_tradnl" dirty="0" smtClean="0">
                <a:latin typeface="Calibri" panose="020F0502020204030204" pitchFamily="34" charset="0"/>
              </a:rPr>
              <a:t>para tránsito</a:t>
            </a:r>
            <a:endParaRPr lang="es-ES" dirty="0">
              <a:latin typeface="Calibri" panose="020F0502020204030204" pitchFamily="34" charset="0"/>
            </a:endParaRPr>
          </a:p>
          <a:p>
            <a:pPr lvl="0"/>
            <a:r>
              <a:rPr lang="es-ES_tradnl" dirty="0">
                <a:latin typeface="Calibri" panose="020F0502020204030204" pitchFamily="34" charset="0"/>
              </a:rPr>
              <a:t>Hallazgos culturales, arqueológicos, paleontológicos	</a:t>
            </a:r>
            <a:endParaRPr lang="es-ES" dirty="0">
              <a:latin typeface="Calibri" panose="020F0502020204030204" pitchFamily="34" charset="0"/>
            </a:endParaRPr>
          </a:p>
          <a:p>
            <a:pPr lvl="0"/>
            <a:r>
              <a:rPr lang="es-ES_tradnl" dirty="0">
                <a:latin typeface="Calibri" panose="020F0502020204030204" pitchFamily="34" charset="0"/>
              </a:rPr>
              <a:t>Prevención de fenómenos erosivos	</a:t>
            </a:r>
            <a:endParaRPr lang="es-ES" dirty="0">
              <a:latin typeface="Calibri" panose="020F0502020204030204" pitchFamily="34" charset="0"/>
            </a:endParaRPr>
          </a:p>
          <a:p>
            <a:pPr lvl="0"/>
            <a:r>
              <a:rPr lang="es-ES_tradnl" dirty="0">
                <a:latin typeface="Calibri" panose="020F0502020204030204" pitchFamily="34" charset="0"/>
              </a:rPr>
              <a:t>Acopio de suelo vegetal	</a:t>
            </a:r>
            <a:endParaRPr lang="es-ES" dirty="0">
              <a:latin typeface="Calibri" panose="020F0502020204030204" pitchFamily="34" charset="0"/>
            </a:endParaRPr>
          </a:p>
          <a:p>
            <a:pPr lvl="0"/>
            <a:r>
              <a:rPr lang="es-ES_tradnl" dirty="0">
                <a:latin typeface="Calibri" panose="020F0502020204030204" pitchFamily="34" charset="0"/>
              </a:rPr>
              <a:t>Limpieza y </a:t>
            </a:r>
            <a:r>
              <a:rPr lang="es-ES_tradnl" dirty="0" smtClean="0">
                <a:latin typeface="Calibri" panose="020F0502020204030204" pitchFamily="34" charset="0"/>
              </a:rPr>
              <a:t>conservación </a:t>
            </a:r>
            <a:r>
              <a:rPr lang="es-ES_tradnl" dirty="0">
                <a:latin typeface="Calibri" panose="020F0502020204030204" pitchFamily="34" charset="0"/>
              </a:rPr>
              <a:t>áreas </a:t>
            </a:r>
            <a:r>
              <a:rPr lang="es-ES_tradnl" dirty="0" smtClean="0">
                <a:latin typeface="Calibri" panose="020F0502020204030204" pitchFamily="34" charset="0"/>
              </a:rPr>
              <a:t>c/ vegetación</a:t>
            </a:r>
            <a:endParaRPr lang="es-ES" dirty="0">
              <a:latin typeface="Calibri" panose="020F0502020204030204" pitchFamily="34" charset="0"/>
            </a:endParaRPr>
          </a:p>
          <a:p>
            <a:pPr lvl="0"/>
            <a:r>
              <a:rPr lang="es-ES_tradnl" dirty="0">
                <a:latin typeface="Calibri" panose="020F0502020204030204" pitchFamily="34" charset="0"/>
              </a:rPr>
              <a:t>Derrames de sustancias peligrosas	</a:t>
            </a:r>
            <a:endParaRPr lang="es-ES" dirty="0">
              <a:latin typeface="Calibri" panose="020F0502020204030204" pitchFamily="34" charset="0"/>
            </a:endParaRPr>
          </a:p>
          <a:p>
            <a:pPr lvl="0"/>
            <a:r>
              <a:rPr lang="es-ES_tradnl" dirty="0">
                <a:latin typeface="Calibri" panose="020F0502020204030204" pitchFamily="34" charset="0"/>
              </a:rPr>
              <a:t>Gestión de residuos, efluentes o sustancias tóxicas o peligrosas	</a:t>
            </a:r>
            <a:endParaRPr lang="es-ES" dirty="0">
              <a:latin typeface="Calibri" panose="020F0502020204030204" pitchFamily="34" charset="0"/>
            </a:endParaRPr>
          </a:p>
          <a:p>
            <a:pPr lvl="0"/>
            <a:r>
              <a:rPr lang="es-ES_tradnl" dirty="0">
                <a:latin typeface="Calibri" panose="020F0502020204030204" pitchFamily="34" charset="0"/>
              </a:rPr>
              <a:t>Destino final para residuos sólidos no contaminantes</a:t>
            </a:r>
            <a:endParaRPr lang="es-ES" dirty="0">
              <a:latin typeface="Calibri" panose="020F0502020204030204" pitchFamily="34" charset="0"/>
            </a:endParaRPr>
          </a:p>
        </p:txBody>
      </p:sp>
      <p:sp>
        <p:nvSpPr>
          <p:cNvPr id="5" name="1 Título"/>
          <p:cNvSpPr txBox="1">
            <a:spLocks/>
          </p:cNvSpPr>
          <p:nvPr/>
        </p:nvSpPr>
        <p:spPr bwMode="auto">
          <a:xfrm>
            <a:off x="4644008" y="1307604"/>
            <a:ext cx="417601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ES_tradnl" kern="0" dirty="0" smtClean="0">
                <a:solidFill>
                  <a:schemeClr val="tx1"/>
                </a:solidFill>
                <a:cs typeface="Arial" panose="020B0604020202020204" pitchFamily="34" charset="0"/>
              </a:rPr>
              <a:t/>
            </a:r>
            <a:br>
              <a:rPr lang="es-ES_tradnl" kern="0" dirty="0" smtClean="0">
                <a:solidFill>
                  <a:schemeClr val="tx1"/>
                </a:solidFill>
                <a:cs typeface="Arial" panose="020B0604020202020204" pitchFamily="34" charset="0"/>
              </a:rPr>
            </a:br>
            <a:r>
              <a:rPr lang="es-ES_tradnl" sz="2400" kern="0" dirty="0" smtClean="0">
                <a:solidFill>
                  <a:schemeClr val="tx1"/>
                </a:solidFill>
                <a:cs typeface="Arial" panose="020B0604020202020204" pitchFamily="34" charset="0"/>
              </a:rPr>
              <a:t>Acciones  durante la ejecución de las obras	</a:t>
            </a:r>
            <a:r>
              <a:rPr lang="es-ES_tradnl" kern="0" dirty="0" smtClean="0">
                <a:solidFill>
                  <a:schemeClr val="tx1"/>
                </a:solidFill>
                <a:cs typeface="Arial" panose="020B0604020202020204" pitchFamily="34" charset="0"/>
              </a:rPr>
              <a:t/>
            </a:r>
            <a:br>
              <a:rPr lang="es-ES_tradnl" kern="0" dirty="0" smtClean="0">
                <a:solidFill>
                  <a:schemeClr val="tx1"/>
                </a:solidFill>
                <a:cs typeface="Arial" panose="020B0604020202020204" pitchFamily="34" charset="0"/>
              </a:rPr>
            </a:br>
            <a:endParaRPr lang="es-ES" kern="0" dirty="0"/>
          </a:p>
        </p:txBody>
      </p:sp>
      <p:sp>
        <p:nvSpPr>
          <p:cNvPr id="7" name="6 CuadroTexto"/>
          <p:cNvSpPr txBox="1"/>
          <p:nvPr/>
        </p:nvSpPr>
        <p:spPr>
          <a:xfrm>
            <a:off x="-1260648" y="5085184"/>
            <a:ext cx="5724644" cy="1569660"/>
          </a:xfrm>
          <a:prstGeom prst="rect">
            <a:avLst/>
          </a:prstGeom>
          <a:noFill/>
        </p:spPr>
        <p:txBody>
          <a:bodyPr wrap="none" rtlCol="0">
            <a:spAutoFit/>
          </a:bodyPr>
          <a:lstStyle/>
          <a:p>
            <a:pPr lvl="3" algn="just"/>
            <a:r>
              <a:rPr lang="es-ES_tradnl" sz="2400" b="1" dirty="0" smtClean="0">
                <a:latin typeface="Calibri" panose="020F0502020204030204" pitchFamily="34" charset="0"/>
              </a:rPr>
              <a:t>Acciones de Cierre de la Obra</a:t>
            </a:r>
            <a:r>
              <a:rPr lang="es-ES_tradnl" b="1" dirty="0" smtClean="0">
                <a:latin typeface="Calibri" panose="020F0502020204030204" pitchFamily="34" charset="0"/>
              </a:rPr>
              <a:t>	</a:t>
            </a:r>
            <a:endParaRPr lang="es-ES" dirty="0" smtClean="0">
              <a:latin typeface="Calibri" panose="020F0502020204030204" pitchFamily="34" charset="0"/>
            </a:endParaRPr>
          </a:p>
          <a:p>
            <a:pPr lvl="3" algn="just"/>
            <a:r>
              <a:rPr lang="es-ES_tradnl" dirty="0" smtClean="0">
                <a:latin typeface="Calibri" panose="020F0502020204030204" pitchFamily="34" charset="0"/>
              </a:rPr>
              <a:t>Acta de Recepción de Obra	</a:t>
            </a:r>
            <a:endParaRPr lang="es-ES" dirty="0" smtClean="0">
              <a:latin typeface="Calibri" panose="020F0502020204030204" pitchFamily="34" charset="0"/>
            </a:endParaRPr>
          </a:p>
          <a:p>
            <a:pPr lvl="3" algn="just"/>
            <a:r>
              <a:rPr lang="es-ES_tradnl" dirty="0" smtClean="0">
                <a:latin typeface="Calibri" panose="020F0502020204030204" pitchFamily="34" charset="0"/>
              </a:rPr>
              <a:t>Inspección Cierre de Obra - IASO	</a:t>
            </a:r>
            <a:endParaRPr lang="es-ES" dirty="0" smtClean="0">
              <a:latin typeface="Calibri" panose="020F0502020204030204" pitchFamily="34" charset="0"/>
            </a:endParaRPr>
          </a:p>
          <a:p>
            <a:pPr lvl="3" algn="just"/>
            <a:r>
              <a:rPr lang="es-ES_tradnl" dirty="0" smtClean="0">
                <a:latin typeface="Calibri" panose="020F0502020204030204" pitchFamily="34" charset="0"/>
              </a:rPr>
              <a:t>Pasivos Ambientales</a:t>
            </a:r>
            <a:endParaRPr lang="es-ES" dirty="0" smtClean="0"/>
          </a:p>
          <a:p>
            <a:endParaRPr lang="es-ES" dirty="0"/>
          </a:p>
        </p:txBody>
      </p:sp>
      <p:sp>
        <p:nvSpPr>
          <p:cNvPr id="9"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10" name="9 Rectángulo"/>
          <p:cNvSpPr/>
          <p:nvPr/>
        </p:nvSpPr>
        <p:spPr>
          <a:xfrm>
            <a:off x="107950" y="836613"/>
            <a:ext cx="8712522" cy="461665"/>
          </a:xfrm>
          <a:prstGeom prst="rect">
            <a:avLst/>
          </a:prstGeom>
        </p:spPr>
        <p:txBody>
          <a:bodyPr wrap="square">
            <a:spAutoFit/>
          </a:bodyPr>
          <a:lstStyle/>
          <a:p>
            <a:pPr marL="0" lvl="1" indent="0">
              <a:buNone/>
            </a:pPr>
            <a:r>
              <a:rPr lang="es-AR" sz="2400" b="1" dirty="0">
                <a:solidFill>
                  <a:srgbClr val="0070C0"/>
                </a:solidFill>
                <a:latin typeface="Calibri" panose="020F0502020204030204" pitchFamily="34" charset="0"/>
              </a:rPr>
              <a:t>6) Especificaciones ambientales y sociales de los pliegos </a:t>
            </a:r>
          </a:p>
        </p:txBody>
      </p:sp>
    </p:spTree>
    <p:extLst>
      <p:ext uri="{BB962C8B-B14F-4D97-AF65-F5344CB8AC3E}">
        <p14:creationId xmlns:p14="http://schemas.microsoft.com/office/powerpoint/2010/main" val="333561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lvl="1" indent="0">
              <a:buNone/>
            </a:pPr>
            <a:r>
              <a:rPr lang="es-AR" sz="2400" b="1" dirty="0" smtClean="0">
                <a:solidFill>
                  <a:srgbClr val="0070C0"/>
                </a:solidFill>
              </a:rPr>
              <a:t>7) Certificación PGAS </a:t>
            </a:r>
            <a:endParaRPr lang="es-AR" sz="2400" b="1" dirty="0">
              <a:solidFill>
                <a:srgbClr val="0070C0"/>
              </a:solidFill>
            </a:endParaRPr>
          </a:p>
          <a:p>
            <a:pPr marL="0" lvl="1" indent="0">
              <a:buNone/>
            </a:pPr>
            <a:endParaRPr lang="es-ES" dirty="0" smtClean="0"/>
          </a:p>
          <a:p>
            <a:r>
              <a:rPr lang="es-ES" dirty="0" smtClean="0"/>
              <a:t>Planilla de Cómputos y Presupuesto</a:t>
            </a:r>
          </a:p>
          <a:p>
            <a:r>
              <a:rPr lang="es-ES" dirty="0" smtClean="0"/>
              <a:t>Ítem PGAS en % de avance (ajuste alzado)</a:t>
            </a:r>
          </a:p>
          <a:p>
            <a:r>
              <a:rPr lang="es-ES" dirty="0" smtClean="0"/>
              <a:t>1,5% – 3% del Presupuesto Total</a:t>
            </a:r>
          </a:p>
          <a:p>
            <a:r>
              <a:rPr lang="es-ES" dirty="0" smtClean="0"/>
              <a:t>Herramienta para frenar irregularidades</a:t>
            </a:r>
            <a:endParaRPr lang="es-ES" dirty="0"/>
          </a:p>
        </p:txBody>
      </p:sp>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5" name="4 Explosión 2"/>
          <p:cNvSpPr/>
          <p:nvPr/>
        </p:nvSpPr>
        <p:spPr>
          <a:xfrm>
            <a:off x="2987824" y="636733"/>
            <a:ext cx="1800200" cy="92005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rPr>
              <a:t>NUEVO</a:t>
            </a:r>
            <a:endParaRPr lang="es-ES" sz="1200" b="1" dirty="0">
              <a:solidFill>
                <a:schemeClr val="tx1"/>
              </a:solidFill>
            </a:endParaRPr>
          </a:p>
        </p:txBody>
      </p:sp>
    </p:spTree>
    <p:extLst>
      <p:ext uri="{BB962C8B-B14F-4D97-AF65-F5344CB8AC3E}">
        <p14:creationId xmlns:p14="http://schemas.microsoft.com/office/powerpoint/2010/main" val="3416594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404" y="1556147"/>
            <a:ext cx="8928100" cy="720725"/>
          </a:xfrm>
        </p:spPr>
        <p:txBody>
          <a:bodyPr/>
          <a:lstStyle/>
          <a:p>
            <a:r>
              <a:rPr lang="es-ES" dirty="0" smtClean="0"/>
              <a:t>CASO 2</a:t>
            </a:r>
            <a:endParaRPr lang="es-ES" dirty="0"/>
          </a:p>
        </p:txBody>
      </p:sp>
      <p:sp>
        <p:nvSpPr>
          <p:cNvPr id="3" name="2 Marcador de contenido"/>
          <p:cNvSpPr>
            <a:spLocks noGrp="1"/>
          </p:cNvSpPr>
          <p:nvPr>
            <p:ph idx="1"/>
          </p:nvPr>
        </p:nvSpPr>
        <p:spPr>
          <a:xfrm>
            <a:off x="107504" y="2132086"/>
            <a:ext cx="8928100" cy="5113338"/>
          </a:xfrm>
        </p:spPr>
        <p:txBody>
          <a:bodyPr/>
          <a:lstStyle/>
          <a:p>
            <a:r>
              <a:rPr lang="es-ES" b="1" dirty="0" smtClean="0"/>
              <a:t>Actualización de la normativa ambiental.</a:t>
            </a:r>
          </a:p>
          <a:p>
            <a:pPr marL="0" indent="0">
              <a:buNone/>
            </a:pPr>
            <a:r>
              <a:rPr lang="es-ES" b="1" dirty="0" smtClean="0"/>
              <a:t> 	</a:t>
            </a:r>
            <a:r>
              <a:rPr lang="es-ES" dirty="0" smtClean="0"/>
              <a:t>Modificaciones y adecuaciones de un proyecto.</a:t>
            </a:r>
            <a:endParaRPr lang="es-ES" dirty="0"/>
          </a:p>
          <a:p>
            <a:pPr marL="0" indent="0" algn="just">
              <a:buNone/>
            </a:pPr>
            <a:r>
              <a:rPr lang="es-ES" dirty="0" smtClean="0"/>
              <a:t>En ocasiones las obras proyectadas necesitan la determinación de modificaciones técnicas y de diseño, como consecuencia de evaluar en el proceso de avance de las mismas una necesidad, identificada por ejemplo por  el Organismo Ejecutor.</a:t>
            </a:r>
          </a:p>
          <a:p>
            <a:pPr marL="0" indent="0" algn="just">
              <a:buNone/>
            </a:pPr>
            <a:r>
              <a:rPr lang="es-ES" dirty="0" smtClean="0"/>
              <a:t>A modo de ejemplo, puede citarse:</a:t>
            </a:r>
          </a:p>
          <a:p>
            <a:pPr lvl="1">
              <a:buFont typeface="Wingdings" panose="05000000000000000000" pitchFamily="2" charset="2"/>
              <a:buChar char="ü"/>
            </a:pPr>
            <a:r>
              <a:rPr lang="es-ES" dirty="0"/>
              <a:t>	M</a:t>
            </a:r>
            <a:r>
              <a:rPr lang="es-ES" dirty="0" smtClean="0"/>
              <a:t>ejorar sustancialmente el beneficio esperado a los afectados,</a:t>
            </a:r>
          </a:p>
          <a:p>
            <a:pPr lvl="1">
              <a:buFont typeface="Wingdings" panose="05000000000000000000" pitchFamily="2" charset="2"/>
              <a:buChar char="ü"/>
            </a:pPr>
            <a:r>
              <a:rPr lang="es-ES" dirty="0"/>
              <a:t>	E</a:t>
            </a:r>
            <a:r>
              <a:rPr lang="es-ES" dirty="0" smtClean="0"/>
              <a:t>vitar afectaciones,  impactos no detectados,  conflictos sociales y/o ambientales que en la formulación del proyecto no fueron descubiertos,	etc.</a:t>
            </a:r>
            <a:endParaRPr lang="es-ES" dirty="0"/>
          </a:p>
        </p:txBody>
      </p:sp>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6" name="5 Rectángulo"/>
          <p:cNvSpPr/>
          <p:nvPr/>
        </p:nvSpPr>
        <p:spPr>
          <a:xfrm>
            <a:off x="107950" y="836613"/>
            <a:ext cx="8784530" cy="830997"/>
          </a:xfrm>
          <a:prstGeom prst="rect">
            <a:avLst/>
          </a:prstGeom>
        </p:spPr>
        <p:txBody>
          <a:bodyPr wrap="square">
            <a:spAutoFit/>
          </a:bodyPr>
          <a:lstStyle/>
          <a:p>
            <a:pPr marL="0" lvl="1" indent="0">
              <a:buNone/>
            </a:pPr>
            <a:r>
              <a:rPr lang="es-AR" sz="2400" b="1" dirty="0">
                <a:solidFill>
                  <a:srgbClr val="0070C0"/>
                </a:solidFill>
                <a:latin typeface="Calibri" pitchFamily="34" charset="0"/>
                <a:cs typeface="Calibri" pitchFamily="34" charset="0"/>
              </a:rPr>
              <a:t>8) Consecuencias de incumplimiento  – Conflictos Ambientales y </a:t>
            </a:r>
            <a:r>
              <a:rPr lang="es-AR" sz="2400" b="1" dirty="0" smtClean="0">
                <a:solidFill>
                  <a:srgbClr val="0070C0"/>
                </a:solidFill>
                <a:latin typeface="Calibri" pitchFamily="34" charset="0"/>
                <a:cs typeface="Calibri" pitchFamily="34" charset="0"/>
              </a:rPr>
              <a:t>Sociales</a:t>
            </a:r>
            <a:endParaRPr lang="es-AR" sz="2400" b="1"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3914114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2132856"/>
            <a:ext cx="3527946" cy="720725"/>
          </a:xfrm>
        </p:spPr>
        <p:txBody>
          <a:bodyPr/>
          <a:lstStyle/>
          <a:p>
            <a:r>
              <a:rPr lang="es-ES" sz="2400" dirty="0" smtClean="0"/>
              <a:t>Legislación ambiental:</a:t>
            </a:r>
            <a:endParaRPr lang="es-ES" sz="2400" dirty="0"/>
          </a:p>
        </p:txBody>
      </p:sp>
      <p:sp>
        <p:nvSpPr>
          <p:cNvPr id="5" name="4 Marcador de texto"/>
          <p:cNvSpPr>
            <a:spLocks noGrp="1"/>
          </p:cNvSpPr>
          <p:nvPr>
            <p:ph type="body" sz="half" idx="1"/>
          </p:nvPr>
        </p:nvSpPr>
        <p:spPr>
          <a:xfrm>
            <a:off x="107950" y="2852266"/>
            <a:ext cx="4387850" cy="2808982"/>
          </a:xfrm>
        </p:spPr>
        <p:txBody>
          <a:bodyPr/>
          <a:lstStyle/>
          <a:p>
            <a:pPr algn="just"/>
            <a:r>
              <a:rPr lang="es-ES" sz="2000" dirty="0"/>
              <a:t>L</a:t>
            </a:r>
            <a:r>
              <a:rPr lang="es-ES" sz="2000" dirty="0" smtClean="0"/>
              <a:t>icencia ambiental en todo el ciclo de vida del proyecto.</a:t>
            </a:r>
          </a:p>
          <a:p>
            <a:pPr algn="just"/>
            <a:r>
              <a:rPr lang="es-ES" sz="2000" dirty="0" smtClean="0"/>
              <a:t>Actualización ambiental de la licencia (obligación del ejecutor provincial).</a:t>
            </a:r>
          </a:p>
          <a:p>
            <a:pPr algn="just"/>
            <a:r>
              <a:rPr lang="es-ES" sz="2000" dirty="0" smtClean="0"/>
              <a:t>Todo condicionante de la normativa que pueda aplicar el proyecto.</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8214" y="2708920"/>
            <a:ext cx="359824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8" name="1 Título"/>
          <p:cNvSpPr txBox="1">
            <a:spLocks/>
          </p:cNvSpPr>
          <p:nvPr/>
        </p:nvSpPr>
        <p:spPr bwMode="auto">
          <a:xfrm>
            <a:off x="180404" y="1556147"/>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ES" kern="0" dirty="0" smtClean="0"/>
              <a:t>CASO 2</a:t>
            </a:r>
            <a:endParaRPr lang="es-ES" kern="0" dirty="0"/>
          </a:p>
        </p:txBody>
      </p:sp>
      <p:sp>
        <p:nvSpPr>
          <p:cNvPr id="9" name="8 Rectángulo"/>
          <p:cNvSpPr/>
          <p:nvPr/>
        </p:nvSpPr>
        <p:spPr>
          <a:xfrm>
            <a:off x="107950" y="836613"/>
            <a:ext cx="8784530" cy="830997"/>
          </a:xfrm>
          <a:prstGeom prst="rect">
            <a:avLst/>
          </a:prstGeom>
        </p:spPr>
        <p:txBody>
          <a:bodyPr wrap="square">
            <a:spAutoFit/>
          </a:bodyPr>
          <a:lstStyle/>
          <a:p>
            <a:pPr marL="0" lvl="1" indent="0">
              <a:buNone/>
            </a:pPr>
            <a:r>
              <a:rPr lang="es-AR" sz="2400" b="1" dirty="0">
                <a:solidFill>
                  <a:srgbClr val="0070C0"/>
                </a:solidFill>
                <a:latin typeface="Calibri" pitchFamily="34" charset="0"/>
                <a:cs typeface="Calibri" pitchFamily="34" charset="0"/>
              </a:rPr>
              <a:t>8) Consecuencias de incumplimiento  – Conflictos Ambientales y </a:t>
            </a:r>
            <a:r>
              <a:rPr lang="es-AR" sz="2400" b="1" dirty="0" smtClean="0">
                <a:solidFill>
                  <a:srgbClr val="0070C0"/>
                </a:solidFill>
                <a:latin typeface="Calibri" pitchFamily="34" charset="0"/>
                <a:cs typeface="Calibri" pitchFamily="34" charset="0"/>
              </a:rPr>
              <a:t>Sociales</a:t>
            </a:r>
            <a:endParaRPr lang="es-AR" sz="2400" b="1"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19224156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AR" dirty="0" smtClean="0">
                <a:solidFill>
                  <a:srgbClr val="321408"/>
                </a:solidFill>
                <a:latin typeface="Calibri" pitchFamily="34" charset="0"/>
                <a:cs typeface="Calibri" pitchFamily="34" charset="0"/>
              </a:rPr>
              <a:t>UNIDAD GESTION AMBIENTAL Y SOCIAL</a:t>
            </a:r>
            <a:endParaRPr lang="es-AR" sz="2000" dirty="0">
              <a:solidFill>
                <a:srgbClr val="321408"/>
              </a:solidFill>
              <a:latin typeface="Calibri" pitchFamily="34" charset="0"/>
              <a:cs typeface="Calibri" pitchFamily="34" charset="0"/>
            </a:endParaRPr>
          </a:p>
        </p:txBody>
      </p:sp>
      <p:sp>
        <p:nvSpPr>
          <p:cNvPr id="8195" name="Rectangle 3"/>
          <p:cNvSpPr>
            <a:spLocks noGrp="1" noChangeArrowheads="1"/>
          </p:cNvSpPr>
          <p:nvPr>
            <p:ph type="body" sz="half" idx="1"/>
          </p:nvPr>
        </p:nvSpPr>
        <p:spPr>
          <a:xfrm>
            <a:off x="251520" y="1844824"/>
            <a:ext cx="4032002" cy="3025006"/>
          </a:xfrm>
        </p:spPr>
        <p:txBody>
          <a:bodyPr/>
          <a:lstStyle/>
          <a:p>
            <a:pPr marL="0" indent="0" algn="just">
              <a:buNone/>
            </a:pPr>
            <a:r>
              <a:rPr lang="es-ES" sz="2000" b="1" dirty="0" smtClean="0">
                <a:solidFill>
                  <a:schemeClr val="tx1"/>
                </a:solidFill>
              </a:rPr>
              <a:t>Quiénes somos:</a:t>
            </a:r>
            <a:endParaRPr lang="es-ES" sz="2000" b="1" dirty="0">
              <a:solidFill>
                <a:schemeClr val="tx1"/>
              </a:solidFill>
            </a:endParaRPr>
          </a:p>
          <a:p>
            <a:pPr marL="0" indent="0" algn="just">
              <a:buNone/>
            </a:pPr>
            <a:r>
              <a:rPr lang="es-ES" sz="2000" dirty="0">
                <a:solidFill>
                  <a:schemeClr val="tx1"/>
                </a:solidFill>
              </a:rPr>
              <a:t>La </a:t>
            </a:r>
            <a:r>
              <a:rPr lang="es-ES" sz="2000" dirty="0" smtClean="0">
                <a:solidFill>
                  <a:schemeClr val="tx1"/>
                </a:solidFill>
              </a:rPr>
              <a:t>UGAS </a:t>
            </a:r>
            <a:r>
              <a:rPr lang="es-ES" sz="2000" dirty="0">
                <a:solidFill>
                  <a:schemeClr val="tx1"/>
                </a:solidFill>
              </a:rPr>
              <a:t>supervisa la aplicación de los procedimientos de evaluación, </a:t>
            </a:r>
            <a:r>
              <a:rPr lang="es-ES" sz="2000" dirty="0" smtClean="0">
                <a:solidFill>
                  <a:schemeClr val="tx1"/>
                </a:solidFill>
              </a:rPr>
              <a:t>consulta, audiencia pública </a:t>
            </a:r>
            <a:r>
              <a:rPr lang="es-ES" sz="2000" dirty="0">
                <a:solidFill>
                  <a:schemeClr val="tx1"/>
                </a:solidFill>
              </a:rPr>
              <a:t>y seguimiento de proyectos, </a:t>
            </a:r>
            <a:r>
              <a:rPr lang="es-ES" sz="2000" dirty="0" smtClean="0">
                <a:solidFill>
                  <a:schemeClr val="tx1"/>
                </a:solidFill>
              </a:rPr>
              <a:t>de acuerdo a los estándares del Manual </a:t>
            </a:r>
            <a:r>
              <a:rPr lang="es-ES" sz="2000" dirty="0">
                <a:solidFill>
                  <a:schemeClr val="tx1"/>
                </a:solidFill>
              </a:rPr>
              <a:t>Ambiental y Social (MAS) del PROSAP.  </a:t>
            </a:r>
            <a:endParaRPr lang="es-ES" sz="2000" dirty="0" smtClean="0">
              <a:solidFill>
                <a:schemeClr val="tx1"/>
              </a:solidFill>
            </a:endParaRPr>
          </a:p>
          <a:p>
            <a:pPr marL="0" indent="0" algn="just">
              <a:buNone/>
            </a:pPr>
            <a:endParaRPr lang="es-ES" sz="1800" dirty="0"/>
          </a:p>
        </p:txBody>
      </p:sp>
      <p:sp>
        <p:nvSpPr>
          <p:cNvPr id="2" name="1 Marcador de contenido"/>
          <p:cNvSpPr>
            <a:spLocks noGrp="1"/>
          </p:cNvSpPr>
          <p:nvPr>
            <p:ph sz="half" idx="2"/>
          </p:nvPr>
        </p:nvSpPr>
        <p:spPr>
          <a:xfrm>
            <a:off x="4572000" y="1844824"/>
            <a:ext cx="4387850" cy="4033118"/>
          </a:xfrm>
        </p:spPr>
        <p:txBody>
          <a:bodyPr/>
          <a:lstStyle/>
          <a:p>
            <a:pPr marL="0" indent="0" algn="just">
              <a:buNone/>
            </a:pPr>
            <a:r>
              <a:rPr lang="es-ES" sz="2000" b="1" dirty="0">
                <a:solidFill>
                  <a:schemeClr val="tx1"/>
                </a:solidFill>
              </a:rPr>
              <a:t>Objetivos:</a:t>
            </a:r>
            <a:endParaRPr lang="es-ES" sz="2000" dirty="0">
              <a:solidFill>
                <a:schemeClr val="tx1"/>
              </a:solidFill>
            </a:endParaRPr>
          </a:p>
          <a:p>
            <a:pPr marL="0" indent="0" algn="just">
              <a:buNone/>
            </a:pPr>
            <a:r>
              <a:rPr lang="es-ES" sz="2000" dirty="0">
                <a:solidFill>
                  <a:schemeClr val="tx1"/>
                </a:solidFill>
              </a:rPr>
              <a:t>Verificar el cumplimiento de los Planes de Gestión Ambiental y Social de los Estudios de Impacto Ambiental que se formulan en AFP. </a:t>
            </a:r>
            <a:endParaRPr lang="es-ES" sz="2000" dirty="0" smtClean="0">
              <a:solidFill>
                <a:schemeClr val="tx1"/>
              </a:solidFill>
            </a:endParaRPr>
          </a:p>
          <a:p>
            <a:pPr marL="0" indent="0" algn="just">
              <a:buNone/>
            </a:pPr>
            <a:endParaRPr lang="es-ES" sz="2000" dirty="0">
              <a:solidFill>
                <a:schemeClr val="tx1"/>
              </a:solidFill>
            </a:endParaRPr>
          </a:p>
          <a:p>
            <a:pPr marL="0" indent="0" algn="just">
              <a:buNone/>
            </a:pPr>
            <a:r>
              <a:rPr lang="es-ES" sz="2000" dirty="0">
                <a:solidFill>
                  <a:schemeClr val="tx1"/>
                </a:solidFill>
              </a:rPr>
              <a:t>Asesorar y capacitar a las entidades ejecutoras provinciales y a otras áreas del PROSAP en aquellos aspectos orientados a lograr el mejor desempeño ambiental y social del Programa PROSAP.</a:t>
            </a:r>
          </a:p>
        </p:txBody>
      </p:sp>
      <p:sp>
        <p:nvSpPr>
          <p:cNvPr id="3" name="2 Rectángulo"/>
          <p:cNvSpPr/>
          <p:nvPr/>
        </p:nvSpPr>
        <p:spPr>
          <a:xfrm>
            <a:off x="251520" y="980728"/>
            <a:ext cx="1233030" cy="461665"/>
          </a:xfrm>
          <a:prstGeom prst="rect">
            <a:avLst/>
          </a:prstGeom>
        </p:spPr>
        <p:txBody>
          <a:bodyPr wrap="none">
            <a:spAutoFit/>
          </a:bodyPr>
          <a:lstStyle/>
          <a:p>
            <a:r>
              <a:rPr lang="es-AR" sz="2400" b="1" dirty="0" smtClean="0">
                <a:solidFill>
                  <a:srgbClr val="0070C0"/>
                </a:solidFill>
                <a:latin typeface="Calibri" panose="020F0502020204030204" pitchFamily="34" charset="0"/>
                <a:cs typeface="Arial" panose="020B0604020202020204" pitchFamily="34" charset="0"/>
              </a:rPr>
              <a:t>1) UGAS</a:t>
            </a:r>
            <a:endParaRPr lang="es-ES" sz="2400" b="1" dirty="0">
              <a:solidFill>
                <a:srgbClr val="0070C0"/>
              </a:solidFill>
              <a:latin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110532"/>
            <a:ext cx="4592489" cy="526380"/>
          </a:xfrm>
        </p:spPr>
        <p:txBody>
          <a:bodyPr/>
          <a:lstStyle/>
          <a:p>
            <a:r>
              <a:rPr lang="es-ES" sz="2400" dirty="0" smtClean="0"/>
              <a:t>Consecuencias en el proyecto</a:t>
            </a:r>
            <a:endParaRPr lang="es-ES" sz="2400" dirty="0"/>
          </a:p>
        </p:txBody>
      </p:sp>
      <p:sp>
        <p:nvSpPr>
          <p:cNvPr id="4" name="3 Marcador de texto"/>
          <p:cNvSpPr>
            <a:spLocks noGrp="1"/>
          </p:cNvSpPr>
          <p:nvPr>
            <p:ph type="body" sz="half" idx="2"/>
          </p:nvPr>
        </p:nvSpPr>
        <p:spPr>
          <a:xfrm>
            <a:off x="241176" y="2631852"/>
            <a:ext cx="3682752" cy="4226148"/>
          </a:xfrm>
        </p:spPr>
        <p:txBody>
          <a:bodyPr/>
          <a:lstStyle/>
          <a:p>
            <a:r>
              <a:rPr lang="es-ES" sz="1800" b="1" dirty="0" smtClean="0"/>
              <a:t>Al organismo Ejecutor del Proyecto:</a:t>
            </a:r>
          </a:p>
          <a:p>
            <a:pPr marL="285750" indent="-285750" algn="just">
              <a:buFont typeface="Arial" panose="020B0604020202020204" pitchFamily="34" charset="0"/>
              <a:buChar char="•"/>
            </a:pPr>
            <a:r>
              <a:rPr lang="es-ES" sz="1800" dirty="0" smtClean="0"/>
              <a:t>Paralización de obra,</a:t>
            </a:r>
          </a:p>
          <a:p>
            <a:pPr marL="285750" indent="-285750" algn="just">
              <a:buFont typeface="Arial" panose="020B0604020202020204" pitchFamily="34" charset="0"/>
              <a:buChar char="•"/>
            </a:pPr>
            <a:r>
              <a:rPr lang="es-ES" sz="1800" dirty="0" smtClean="0"/>
              <a:t>Impacto social por denuncia de afectados,</a:t>
            </a:r>
          </a:p>
          <a:p>
            <a:pPr marL="285750" indent="-285750" algn="just">
              <a:buFont typeface="Arial" panose="020B0604020202020204" pitchFamily="34" charset="0"/>
              <a:buChar char="•"/>
            </a:pPr>
            <a:r>
              <a:rPr lang="es-ES" sz="1800" dirty="0" smtClean="0"/>
              <a:t>Conflicto ambiental y social institucionalizado</a:t>
            </a:r>
            <a:endParaRPr lang="es-ES" sz="1800" dirty="0"/>
          </a:p>
          <a:p>
            <a:endParaRPr lang="es-ES" sz="1800" dirty="0" smtClean="0"/>
          </a:p>
          <a:p>
            <a:r>
              <a:rPr lang="es-ES" sz="1800" b="1" dirty="0" smtClean="0"/>
              <a:t>A la Contratista:</a:t>
            </a:r>
          </a:p>
          <a:p>
            <a:pPr marL="285750" indent="-285750" algn="just">
              <a:buFont typeface="Arial" panose="020B0604020202020204" pitchFamily="34" charset="0"/>
              <a:buChar char="•"/>
            </a:pPr>
            <a:r>
              <a:rPr lang="es-ES" sz="1800" dirty="0" smtClean="0"/>
              <a:t>Orden de Servicio,</a:t>
            </a:r>
          </a:p>
          <a:p>
            <a:pPr marL="285750" indent="-285750" algn="just">
              <a:buFont typeface="Arial" panose="020B0604020202020204" pitchFamily="34" charset="0"/>
              <a:buChar char="•"/>
            </a:pPr>
            <a:r>
              <a:rPr lang="es-ES" sz="1800" dirty="0" smtClean="0"/>
              <a:t>Paralización de obra,</a:t>
            </a:r>
          </a:p>
          <a:p>
            <a:pPr marL="285750" indent="-285750" algn="just">
              <a:buFont typeface="Arial" panose="020B0604020202020204" pitchFamily="34" charset="0"/>
              <a:buChar char="•"/>
            </a:pPr>
            <a:r>
              <a:rPr lang="es-ES" sz="1800" dirty="0" smtClean="0"/>
              <a:t>Imposición de multas,</a:t>
            </a:r>
          </a:p>
          <a:p>
            <a:pPr marL="285750" indent="-285750" algn="just">
              <a:buFont typeface="Arial" panose="020B0604020202020204" pitchFamily="34" charset="0"/>
              <a:buChar char="•"/>
            </a:pPr>
            <a:r>
              <a:rPr lang="es-ES" sz="1800" dirty="0" smtClean="0"/>
              <a:t>No recepción definitiva de la obra.</a:t>
            </a:r>
            <a:endParaRPr lang="es-ES" sz="1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0032" y="3140968"/>
            <a:ext cx="3529890" cy="2737341"/>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5"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10" name="9 Rectángulo"/>
          <p:cNvSpPr/>
          <p:nvPr/>
        </p:nvSpPr>
        <p:spPr>
          <a:xfrm>
            <a:off x="107950" y="836613"/>
            <a:ext cx="8784530" cy="830997"/>
          </a:xfrm>
          <a:prstGeom prst="rect">
            <a:avLst/>
          </a:prstGeom>
        </p:spPr>
        <p:txBody>
          <a:bodyPr wrap="square">
            <a:spAutoFit/>
          </a:bodyPr>
          <a:lstStyle/>
          <a:p>
            <a:pPr marL="0" lvl="1" indent="0">
              <a:buNone/>
            </a:pPr>
            <a:r>
              <a:rPr lang="es-AR" sz="2400" b="1" dirty="0">
                <a:solidFill>
                  <a:srgbClr val="0070C0"/>
                </a:solidFill>
                <a:latin typeface="Calibri" pitchFamily="34" charset="0"/>
                <a:cs typeface="Calibri" pitchFamily="34" charset="0"/>
              </a:rPr>
              <a:t>8) Consecuencias de incumplimiento  – Conflictos Ambientales y </a:t>
            </a:r>
            <a:r>
              <a:rPr lang="es-AR" sz="2400" b="1" dirty="0" smtClean="0">
                <a:solidFill>
                  <a:srgbClr val="0070C0"/>
                </a:solidFill>
                <a:latin typeface="Calibri" pitchFamily="34" charset="0"/>
                <a:cs typeface="Calibri" pitchFamily="34" charset="0"/>
              </a:rPr>
              <a:t>Sociales</a:t>
            </a:r>
            <a:endParaRPr lang="es-AR" sz="2400" b="1" dirty="0">
              <a:solidFill>
                <a:srgbClr val="0070C0"/>
              </a:solidFill>
              <a:latin typeface="Calibri" pitchFamily="34" charset="0"/>
              <a:cs typeface="Calibri" pitchFamily="34" charset="0"/>
            </a:endParaRPr>
          </a:p>
        </p:txBody>
      </p:sp>
      <p:sp>
        <p:nvSpPr>
          <p:cNvPr id="11" name="1 Título"/>
          <p:cNvSpPr txBox="1">
            <a:spLocks/>
          </p:cNvSpPr>
          <p:nvPr/>
        </p:nvSpPr>
        <p:spPr bwMode="auto">
          <a:xfrm>
            <a:off x="180404" y="1556147"/>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ES" kern="0" dirty="0" smtClean="0"/>
              <a:t>CASO 2</a:t>
            </a:r>
            <a:endParaRPr lang="es-ES" kern="0" dirty="0"/>
          </a:p>
        </p:txBody>
      </p:sp>
    </p:spTree>
    <p:extLst>
      <p:ext uri="{BB962C8B-B14F-4D97-AF65-F5344CB8AC3E}">
        <p14:creationId xmlns:p14="http://schemas.microsoft.com/office/powerpoint/2010/main" val="4182575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950" y="1667375"/>
            <a:ext cx="5472162" cy="720725"/>
          </a:xfrm>
        </p:spPr>
        <p:txBody>
          <a:bodyPr/>
          <a:lstStyle/>
          <a:p>
            <a:r>
              <a:rPr lang="es-ES" sz="2400" dirty="0" smtClean="0"/>
              <a:t>Mitigación y Resolución de conflictos</a:t>
            </a:r>
            <a:endParaRPr lang="es-ES" sz="2400" dirty="0"/>
          </a:p>
        </p:txBody>
      </p:sp>
      <p:sp>
        <p:nvSpPr>
          <p:cNvPr id="3" name="2 Marcador de texto"/>
          <p:cNvSpPr>
            <a:spLocks noGrp="1"/>
          </p:cNvSpPr>
          <p:nvPr>
            <p:ph type="body" sz="half" idx="1"/>
          </p:nvPr>
        </p:nvSpPr>
        <p:spPr>
          <a:xfrm>
            <a:off x="107950" y="2276202"/>
            <a:ext cx="5112122" cy="4321150"/>
          </a:xfrm>
        </p:spPr>
        <p:txBody>
          <a:bodyPr/>
          <a:lstStyle/>
          <a:p>
            <a:pPr algn="just"/>
            <a:r>
              <a:rPr lang="es-ES" sz="1800" dirty="0" smtClean="0"/>
              <a:t>En Organismo Ejecutor debe actualizar y/o  adecuar la documentación ambiental y social de los proyectos.</a:t>
            </a:r>
          </a:p>
          <a:p>
            <a:pPr algn="just"/>
            <a:r>
              <a:rPr lang="es-ES" sz="1800" dirty="0" smtClean="0"/>
              <a:t>Asegurar los compromisos asumidos en el Acta de Inicio Ambiental y Social (gestiones, autorizaciones, </a:t>
            </a:r>
            <a:r>
              <a:rPr lang="es-ES" sz="1800" dirty="0" err="1" smtClean="0"/>
              <a:t>etc</a:t>
            </a:r>
            <a:r>
              <a:rPr lang="es-ES" sz="1800" dirty="0" smtClean="0"/>
              <a:t>).</a:t>
            </a:r>
          </a:p>
          <a:p>
            <a:pPr algn="just"/>
            <a:r>
              <a:rPr lang="es-ES" sz="1800" dirty="0" smtClean="0"/>
              <a:t>Asegurar el mecanismo de comunicación interna entre las partes involucradas y las autoridades de aplicación.</a:t>
            </a:r>
          </a:p>
          <a:p>
            <a:pPr algn="just"/>
            <a:r>
              <a:rPr lang="es-ES" sz="1800" dirty="0" smtClean="0"/>
              <a:t>Mantener actualizada a la comunidad e  interesados a través de los mecanismos de comunicación y difusión establecidos en el Pliego.</a:t>
            </a:r>
          </a:p>
          <a:p>
            <a:pPr algn="just"/>
            <a:r>
              <a:rPr lang="es-ES" sz="1800" dirty="0"/>
              <a:t>Lograr la </a:t>
            </a:r>
            <a:r>
              <a:rPr lang="es-ES" sz="1800" dirty="0" smtClean="0"/>
              <a:t>solución </a:t>
            </a:r>
            <a:r>
              <a:rPr lang="es-ES" sz="1800" dirty="0"/>
              <a:t>integradora entre las partes.</a:t>
            </a:r>
          </a:p>
          <a:p>
            <a:pPr algn="just"/>
            <a:endParaRPr lang="es-ES" sz="18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13375" y="2895302"/>
            <a:ext cx="28575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7" name="6 Rectángulo"/>
          <p:cNvSpPr/>
          <p:nvPr/>
        </p:nvSpPr>
        <p:spPr>
          <a:xfrm>
            <a:off x="107950" y="836613"/>
            <a:ext cx="8784530" cy="830997"/>
          </a:xfrm>
          <a:prstGeom prst="rect">
            <a:avLst/>
          </a:prstGeom>
        </p:spPr>
        <p:txBody>
          <a:bodyPr wrap="square">
            <a:spAutoFit/>
          </a:bodyPr>
          <a:lstStyle/>
          <a:p>
            <a:pPr marL="0" lvl="1" indent="0">
              <a:buNone/>
            </a:pPr>
            <a:r>
              <a:rPr lang="es-AR" sz="2400" b="1" dirty="0">
                <a:solidFill>
                  <a:srgbClr val="0070C0"/>
                </a:solidFill>
                <a:latin typeface="Calibri" pitchFamily="34" charset="0"/>
                <a:cs typeface="Calibri" pitchFamily="34" charset="0"/>
              </a:rPr>
              <a:t>8) Consecuencias de incumplimiento  – Conflictos Ambientales y </a:t>
            </a:r>
            <a:r>
              <a:rPr lang="es-AR" sz="2400" b="1" dirty="0" smtClean="0">
                <a:solidFill>
                  <a:srgbClr val="0070C0"/>
                </a:solidFill>
                <a:latin typeface="Calibri" pitchFamily="34" charset="0"/>
                <a:cs typeface="Calibri" pitchFamily="34" charset="0"/>
              </a:rPr>
              <a:t>Sociales</a:t>
            </a:r>
            <a:endParaRPr lang="es-AR" sz="2400" b="1"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2194361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7" name="6 Título"/>
          <p:cNvSpPr>
            <a:spLocks noGrp="1"/>
          </p:cNvSpPr>
          <p:nvPr>
            <p:ph type="title"/>
          </p:nvPr>
        </p:nvSpPr>
        <p:spPr>
          <a:xfrm>
            <a:off x="1857356" y="3202716"/>
            <a:ext cx="6000792" cy="1726482"/>
          </a:xfrm>
        </p:spPr>
        <p:txBody>
          <a:bodyPr/>
          <a:lstStyle/>
          <a:p>
            <a:pPr algn="ctr"/>
            <a:r>
              <a:rPr lang="es-ES" dirty="0" smtClean="0"/>
              <a:t>Muchas gracias!</a:t>
            </a:r>
            <a:br>
              <a:rPr lang="es-ES" dirty="0" smtClean="0"/>
            </a:br>
            <a:r>
              <a:rPr lang="es-ES" dirty="0" smtClean="0"/>
              <a:t/>
            </a:r>
            <a:br>
              <a:rPr lang="es-ES" dirty="0" smtClean="0"/>
            </a:br>
            <a:r>
              <a:rPr lang="es-ES" dirty="0" smtClean="0"/>
              <a:t/>
            </a:r>
            <a:br>
              <a:rPr lang="es-ES" dirty="0" smtClean="0"/>
            </a:br>
            <a:r>
              <a:rPr lang="es-ES" dirty="0" smtClean="0">
                <a:hlinkClick r:id="rId2"/>
              </a:rPr>
              <a:t>gborbely@prosap.gov.ar</a:t>
            </a:r>
            <a:r>
              <a:rPr lang="es-ES" dirty="0" smtClean="0"/>
              <a:t/>
            </a:r>
            <a:br>
              <a:rPr lang="es-ES" dirty="0" smtClean="0"/>
            </a:br>
            <a:r>
              <a:rPr lang="es-ES" dirty="0" smtClean="0">
                <a:hlinkClick r:id="rId3"/>
              </a:rPr>
              <a:t>cmalcolm@ucar.gov.ar</a:t>
            </a:r>
            <a:r>
              <a:rPr lang="es-ES" dirty="0" smtClean="0"/>
              <a:t/>
            </a:r>
            <a:br>
              <a:rPr lang="es-ES" dirty="0" smtClean="0"/>
            </a:br>
            <a:r>
              <a:rPr lang="es-ES" dirty="0" smtClean="0"/>
              <a:t>s</a:t>
            </a:r>
            <a:r>
              <a:rPr lang="es-ES" dirty="0" smtClean="0">
                <a:hlinkClick r:id="rId4"/>
              </a:rPr>
              <a:t>yunis@ucar.gov.ar</a:t>
            </a:r>
            <a:r>
              <a:rPr lang="es-ES" dirty="0" smtClean="0"/>
              <a:t/>
            </a:r>
            <a:br>
              <a:rPr lang="es-ES" dirty="0" smtClean="0"/>
            </a:br>
            <a:r>
              <a:rPr lang="es-ES" dirty="0" smtClean="0">
                <a:hlinkClick r:id="rId5"/>
              </a:rPr>
              <a:t>mzaia@ucar.gov.ar</a:t>
            </a: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Tree>
    <p:extLst>
      <p:ext uri="{BB962C8B-B14F-4D97-AF65-F5344CB8AC3E}">
        <p14:creationId xmlns:p14="http://schemas.microsoft.com/office/powerpoint/2010/main" val="1240581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49583" y="1609636"/>
            <a:ext cx="2544286" cy="369332"/>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s-ES" dirty="0" smtClean="0"/>
              <a:t>Coordinación Ejecutiva</a:t>
            </a:r>
            <a:endParaRPr lang="es-ES" dirty="0"/>
          </a:p>
        </p:txBody>
      </p:sp>
      <p:sp>
        <p:nvSpPr>
          <p:cNvPr id="6" name="5 CuadroTexto"/>
          <p:cNvSpPr txBox="1"/>
          <p:nvPr/>
        </p:nvSpPr>
        <p:spPr>
          <a:xfrm>
            <a:off x="6627371" y="1609636"/>
            <a:ext cx="212109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S" dirty="0" smtClean="0"/>
              <a:t>Secretaria General</a:t>
            </a:r>
            <a:endParaRPr lang="es-ES" dirty="0"/>
          </a:p>
        </p:txBody>
      </p:sp>
      <p:sp>
        <p:nvSpPr>
          <p:cNvPr id="7" name="6 CuadroTexto"/>
          <p:cNvSpPr txBox="1"/>
          <p:nvPr/>
        </p:nvSpPr>
        <p:spPr>
          <a:xfrm>
            <a:off x="6444208" y="2217058"/>
            <a:ext cx="224523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S" dirty="0" smtClean="0"/>
              <a:t>Desarrollo Territorial</a:t>
            </a:r>
            <a:endParaRPr lang="es-ES" dirty="0"/>
          </a:p>
        </p:txBody>
      </p:sp>
      <p:sp>
        <p:nvSpPr>
          <p:cNvPr id="8" name="7 CuadroTexto"/>
          <p:cNvSpPr txBox="1"/>
          <p:nvPr/>
        </p:nvSpPr>
        <p:spPr>
          <a:xfrm>
            <a:off x="179512" y="2213640"/>
            <a:ext cx="307007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S" dirty="0" smtClean="0"/>
              <a:t>Control Interno y de Gestión</a:t>
            </a:r>
            <a:endParaRPr lang="es-ES" dirty="0"/>
          </a:p>
        </p:txBody>
      </p:sp>
      <p:sp>
        <p:nvSpPr>
          <p:cNvPr id="9" name="8 CuadroTexto"/>
          <p:cNvSpPr txBox="1"/>
          <p:nvPr/>
        </p:nvSpPr>
        <p:spPr>
          <a:xfrm>
            <a:off x="467544" y="1609636"/>
            <a:ext cx="2005677" cy="369332"/>
          </a:xfrm>
          <a:prstGeom prst="rect">
            <a:avLst/>
          </a:prstGeom>
          <a:noFill/>
          <a:ln w="22225">
            <a:solidFill>
              <a:schemeClr val="accent1"/>
            </a:solidFill>
          </a:ln>
        </p:spPr>
        <p:txBody>
          <a:bodyPr wrap="none" rtlCol="0">
            <a:spAutoFit/>
          </a:bodyPr>
          <a:lstStyle/>
          <a:p>
            <a:r>
              <a:rPr lang="es-ES" dirty="0" smtClean="0"/>
              <a:t>Asuntos Jurídicos</a:t>
            </a:r>
            <a:endParaRPr lang="es-ES" dirty="0"/>
          </a:p>
        </p:txBody>
      </p:sp>
      <p:sp>
        <p:nvSpPr>
          <p:cNvPr id="10" name="9 CuadroTexto"/>
          <p:cNvSpPr txBox="1"/>
          <p:nvPr/>
        </p:nvSpPr>
        <p:spPr>
          <a:xfrm>
            <a:off x="5940152" y="4147069"/>
            <a:ext cx="1249060" cy="738664"/>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s-ES" sz="1400" dirty="0" smtClean="0"/>
              <a:t>Gestión de </a:t>
            </a:r>
          </a:p>
          <a:p>
            <a:r>
              <a:rPr lang="es-ES" sz="1400" dirty="0" smtClean="0"/>
              <a:t>Programas y </a:t>
            </a:r>
          </a:p>
          <a:p>
            <a:r>
              <a:rPr lang="es-ES" sz="1400" dirty="0" smtClean="0"/>
              <a:t>Proyectos</a:t>
            </a:r>
            <a:endParaRPr lang="es-ES" sz="1400" dirty="0"/>
          </a:p>
        </p:txBody>
      </p:sp>
      <p:sp>
        <p:nvSpPr>
          <p:cNvPr id="11" name="10 CuadroTexto"/>
          <p:cNvSpPr txBox="1"/>
          <p:nvPr/>
        </p:nvSpPr>
        <p:spPr>
          <a:xfrm>
            <a:off x="4558165" y="4182760"/>
            <a:ext cx="1130438" cy="523220"/>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s-ES" sz="1400" dirty="0" smtClean="0"/>
              <a:t>Gestión </a:t>
            </a:r>
          </a:p>
          <a:p>
            <a:r>
              <a:rPr lang="es-ES" sz="1400" dirty="0" smtClean="0"/>
              <a:t>Institucional</a:t>
            </a:r>
            <a:endParaRPr lang="es-ES" sz="1400" dirty="0"/>
          </a:p>
        </p:txBody>
      </p:sp>
      <p:sp>
        <p:nvSpPr>
          <p:cNvPr id="12" name="11 CuadroTexto"/>
          <p:cNvSpPr txBox="1"/>
          <p:nvPr/>
        </p:nvSpPr>
        <p:spPr>
          <a:xfrm>
            <a:off x="7452320" y="4182760"/>
            <a:ext cx="1479892" cy="523220"/>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s-ES" sz="1400" dirty="0" smtClean="0"/>
              <a:t>Adquisiciones y </a:t>
            </a:r>
          </a:p>
          <a:p>
            <a:r>
              <a:rPr lang="es-ES" sz="1400" dirty="0" smtClean="0"/>
              <a:t>Contrataciones</a:t>
            </a:r>
            <a:endParaRPr lang="es-ES" sz="1400" dirty="0"/>
          </a:p>
        </p:txBody>
      </p:sp>
      <p:sp>
        <p:nvSpPr>
          <p:cNvPr id="13" name="12 CuadroTexto"/>
          <p:cNvSpPr txBox="1"/>
          <p:nvPr/>
        </p:nvSpPr>
        <p:spPr>
          <a:xfrm>
            <a:off x="2216415" y="4182760"/>
            <a:ext cx="2066335" cy="523220"/>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s-ES" sz="1400" dirty="0" smtClean="0"/>
              <a:t>Gestión Administrativa, </a:t>
            </a:r>
          </a:p>
          <a:p>
            <a:r>
              <a:rPr lang="es-ES" sz="1400" dirty="0" smtClean="0"/>
              <a:t>Financiera y Contable</a:t>
            </a:r>
            <a:endParaRPr lang="es-ES" sz="1400" dirty="0"/>
          </a:p>
        </p:txBody>
      </p:sp>
      <p:sp>
        <p:nvSpPr>
          <p:cNvPr id="14" name="13 CuadroTexto"/>
          <p:cNvSpPr txBox="1"/>
          <p:nvPr/>
        </p:nvSpPr>
        <p:spPr>
          <a:xfrm>
            <a:off x="501328" y="4183340"/>
            <a:ext cx="1309974" cy="738664"/>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s-ES" sz="1400" dirty="0" smtClean="0"/>
              <a:t>Prospectiva y </a:t>
            </a:r>
          </a:p>
          <a:p>
            <a:r>
              <a:rPr lang="es-ES" sz="1400" dirty="0" smtClean="0"/>
              <a:t>Formulación</a:t>
            </a:r>
          </a:p>
          <a:p>
            <a:r>
              <a:rPr lang="es-ES" sz="1400" dirty="0" smtClean="0"/>
              <a:t>de Proyectos</a:t>
            </a:r>
            <a:endParaRPr lang="es-ES" sz="1400" dirty="0"/>
          </a:p>
        </p:txBody>
      </p:sp>
      <p:cxnSp>
        <p:nvCxnSpPr>
          <p:cNvPr id="15" name="14 Conector angular"/>
          <p:cNvCxnSpPr>
            <a:stCxn id="5" idx="2"/>
            <a:endCxn id="8" idx="3"/>
          </p:cNvCxnSpPr>
          <p:nvPr/>
        </p:nvCxnSpPr>
        <p:spPr>
          <a:xfrm rot="5400000">
            <a:off x="3675986" y="1552566"/>
            <a:ext cx="419338" cy="1272143"/>
          </a:xfrm>
          <a:prstGeom prst="bentConnector2">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angular"/>
          <p:cNvCxnSpPr>
            <a:stCxn id="5" idx="2"/>
            <a:endCxn id="7" idx="1"/>
          </p:cNvCxnSpPr>
          <p:nvPr/>
        </p:nvCxnSpPr>
        <p:spPr>
          <a:xfrm rot="16200000" flipH="1">
            <a:off x="5271589" y="1229105"/>
            <a:ext cx="422756" cy="1922482"/>
          </a:xfrm>
          <a:prstGeom prst="bentConnector2">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5" idx="2"/>
            <a:endCxn id="12" idx="0"/>
          </p:cNvCxnSpPr>
          <p:nvPr/>
        </p:nvCxnSpPr>
        <p:spPr>
          <a:xfrm rot="16200000" flipH="1">
            <a:off x="5255100" y="1245594"/>
            <a:ext cx="2203792" cy="3670540"/>
          </a:xfrm>
          <a:prstGeom prst="bentConnector3">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5" idx="2"/>
            <a:endCxn id="14" idx="0"/>
          </p:cNvCxnSpPr>
          <p:nvPr/>
        </p:nvCxnSpPr>
        <p:spPr>
          <a:xfrm rot="5400000">
            <a:off x="1736835" y="1398449"/>
            <a:ext cx="2204372" cy="3365411"/>
          </a:xfrm>
          <a:prstGeom prst="bentConnector3">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5" idx="2"/>
            <a:endCxn id="13" idx="0"/>
          </p:cNvCxnSpPr>
          <p:nvPr/>
        </p:nvCxnSpPr>
        <p:spPr>
          <a:xfrm rot="5400000">
            <a:off x="2783759" y="2444793"/>
            <a:ext cx="2203792" cy="1272143"/>
          </a:xfrm>
          <a:prstGeom prst="bentConnector3">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a:stCxn id="5" idx="2"/>
            <a:endCxn id="11" idx="0"/>
          </p:cNvCxnSpPr>
          <p:nvPr/>
        </p:nvCxnSpPr>
        <p:spPr>
          <a:xfrm rot="16200000" flipH="1">
            <a:off x="3720659" y="2780035"/>
            <a:ext cx="2203792" cy="601658"/>
          </a:xfrm>
          <a:prstGeom prst="bentConnector3">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5" idx="3"/>
            <a:endCxn id="6" idx="1"/>
          </p:cNvCxnSpPr>
          <p:nvPr/>
        </p:nvCxnSpPr>
        <p:spPr>
          <a:xfrm>
            <a:off x="5793869" y="1794302"/>
            <a:ext cx="833502" cy="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5" idx="1"/>
            <a:endCxn id="9" idx="3"/>
          </p:cNvCxnSpPr>
          <p:nvPr/>
        </p:nvCxnSpPr>
        <p:spPr>
          <a:xfrm flipH="1">
            <a:off x="2473221" y="1794302"/>
            <a:ext cx="776362" cy="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endCxn id="10" idx="0"/>
          </p:cNvCxnSpPr>
          <p:nvPr/>
        </p:nvCxnSpPr>
        <p:spPr>
          <a:xfrm>
            <a:off x="6564682" y="3080863"/>
            <a:ext cx="0" cy="1066206"/>
          </a:xfrm>
          <a:prstGeom prst="straightConnector1">
            <a:avLst/>
          </a:prstGeom>
          <a:ln w="19050">
            <a:solidFill>
              <a:schemeClr val="bg1">
                <a:lumMod val="75000"/>
              </a:schemeClr>
            </a:solidFill>
            <a:tailEnd type="arrow"/>
          </a:ln>
        </p:spPr>
        <p:style>
          <a:lnRef idx="1">
            <a:schemeClr val="accent6"/>
          </a:lnRef>
          <a:fillRef idx="0">
            <a:schemeClr val="accent6"/>
          </a:fillRef>
          <a:effectRef idx="0">
            <a:schemeClr val="accent6"/>
          </a:effectRef>
          <a:fontRef idx="minor">
            <a:schemeClr val="tx1"/>
          </a:fontRef>
        </p:style>
      </p:cxnSp>
      <p:sp>
        <p:nvSpPr>
          <p:cNvPr id="24" name="23 CuadroTexto"/>
          <p:cNvSpPr txBox="1"/>
          <p:nvPr/>
        </p:nvSpPr>
        <p:spPr>
          <a:xfrm>
            <a:off x="5724128" y="5714092"/>
            <a:ext cx="1717137" cy="523220"/>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s-ES" sz="1400" dirty="0" smtClean="0"/>
              <a:t>Unidad de Gestión </a:t>
            </a:r>
          </a:p>
          <a:p>
            <a:r>
              <a:rPr lang="es-ES" sz="1400" dirty="0" smtClean="0"/>
              <a:t>Ambiental y Social</a:t>
            </a:r>
            <a:endParaRPr lang="es-ES" sz="1400" dirty="0"/>
          </a:p>
        </p:txBody>
      </p:sp>
      <p:cxnSp>
        <p:nvCxnSpPr>
          <p:cNvPr id="25" name="24 Conector recto de flecha"/>
          <p:cNvCxnSpPr>
            <a:stCxn id="10" idx="2"/>
            <a:endCxn id="24" idx="0"/>
          </p:cNvCxnSpPr>
          <p:nvPr/>
        </p:nvCxnSpPr>
        <p:spPr>
          <a:xfrm>
            <a:off x="6564682" y="4885733"/>
            <a:ext cx="18015" cy="828359"/>
          </a:xfrm>
          <a:prstGeom prst="straightConnector1">
            <a:avLst/>
          </a:prstGeom>
          <a:ln w="19050">
            <a:solidFill>
              <a:schemeClr val="bg1">
                <a:lumMod val="75000"/>
              </a:schemeClr>
            </a:solidFill>
            <a:tailEnd type="arrow"/>
          </a:ln>
        </p:spPr>
        <p:style>
          <a:lnRef idx="1">
            <a:schemeClr val="accent4"/>
          </a:lnRef>
          <a:fillRef idx="0">
            <a:schemeClr val="accent4"/>
          </a:fillRef>
          <a:effectRef idx="0">
            <a:schemeClr val="accent4"/>
          </a:effectRef>
          <a:fontRef idx="minor">
            <a:schemeClr val="tx1"/>
          </a:fontRef>
        </p:style>
      </p:cxnSp>
      <p:sp>
        <p:nvSpPr>
          <p:cNvPr id="26" name="Rectangle 2"/>
          <p:cNvSpPr>
            <a:spLocks noGrp="1" noChangeArrowheads="1"/>
          </p:cNvSpPr>
          <p:nvPr>
            <p:ph type="title"/>
          </p:nvPr>
        </p:nvSpPr>
        <p:spPr>
          <a:xfrm>
            <a:off x="107950" y="115888"/>
            <a:ext cx="8928100" cy="720725"/>
          </a:xfrm>
        </p:spPr>
        <p:txBody>
          <a:bodyPr/>
          <a:lstStyle/>
          <a:p>
            <a:r>
              <a:rPr lang="es-AR" dirty="0" smtClean="0">
                <a:solidFill>
                  <a:srgbClr val="321408"/>
                </a:solidFill>
                <a:latin typeface="Calibri" pitchFamily="34" charset="0"/>
                <a:cs typeface="Calibri" pitchFamily="34" charset="0"/>
              </a:rPr>
              <a:t>UNIDAD GESTION AMBIENTAL Y SOCIAL</a:t>
            </a:r>
            <a:endParaRPr lang="es-AR" sz="2000" dirty="0">
              <a:solidFill>
                <a:srgbClr val="321408"/>
              </a:solidFill>
              <a:latin typeface="Calibri" pitchFamily="34" charset="0"/>
              <a:cs typeface="Calibri" pitchFamily="34" charset="0"/>
            </a:endParaRPr>
          </a:p>
        </p:txBody>
      </p:sp>
      <p:sp>
        <p:nvSpPr>
          <p:cNvPr id="27" name="26 Rectángulo"/>
          <p:cNvSpPr/>
          <p:nvPr/>
        </p:nvSpPr>
        <p:spPr>
          <a:xfrm>
            <a:off x="179512" y="984064"/>
            <a:ext cx="1233030" cy="461665"/>
          </a:xfrm>
          <a:prstGeom prst="rect">
            <a:avLst/>
          </a:prstGeom>
        </p:spPr>
        <p:txBody>
          <a:bodyPr wrap="none">
            <a:spAutoFit/>
          </a:bodyPr>
          <a:lstStyle/>
          <a:p>
            <a:r>
              <a:rPr lang="es-AR" sz="2400" b="1" dirty="0" smtClean="0">
                <a:solidFill>
                  <a:srgbClr val="0070C0"/>
                </a:solidFill>
                <a:latin typeface="Calibri" panose="020F0502020204030204" pitchFamily="34" charset="0"/>
                <a:cs typeface="Arial" panose="020B0604020202020204" pitchFamily="34" charset="0"/>
              </a:rPr>
              <a:t>1) UGAS</a:t>
            </a:r>
            <a:endParaRPr lang="es-ES" sz="2400" b="1" dirty="0">
              <a:solidFill>
                <a:srgbClr val="0070C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3652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32 Conector recto"/>
          <p:cNvCxnSpPr>
            <a:endCxn id="17" idx="0"/>
          </p:cNvCxnSpPr>
          <p:nvPr/>
        </p:nvCxnSpPr>
        <p:spPr>
          <a:xfrm>
            <a:off x="5454098" y="3695328"/>
            <a:ext cx="18002" cy="1597169"/>
          </a:xfrm>
          <a:prstGeom prst="line">
            <a:avLst/>
          </a:prstGeom>
          <a:ln w="381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2"/>
          <p:cNvSpPr txBox="1">
            <a:spLocks noChangeArrowheads="1"/>
          </p:cNvSpPr>
          <p:nvPr/>
        </p:nvSpPr>
        <p:spPr bwMode="auto">
          <a:xfrm>
            <a:off x="125952" y="71047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marL="0" indent="0">
              <a:buNone/>
            </a:pPr>
            <a:r>
              <a:rPr lang="es-ES" sz="2400" dirty="0" smtClean="0">
                <a:solidFill>
                  <a:srgbClr val="0070C0"/>
                </a:solidFill>
              </a:rPr>
              <a:t>2) Línea </a:t>
            </a:r>
            <a:r>
              <a:rPr lang="es-ES" sz="2400" dirty="0">
                <a:solidFill>
                  <a:srgbClr val="0070C0"/>
                </a:solidFill>
              </a:rPr>
              <a:t>de </a:t>
            </a:r>
            <a:r>
              <a:rPr lang="es-ES" sz="2400" dirty="0" smtClean="0">
                <a:solidFill>
                  <a:srgbClr val="0070C0"/>
                </a:solidFill>
              </a:rPr>
              <a:t>tiempo vinculada al procedimiento previo inicio obra</a:t>
            </a:r>
            <a:endParaRPr lang="es-ES" sz="2400" dirty="0">
              <a:solidFill>
                <a:srgbClr val="0070C0"/>
              </a:solidFill>
            </a:endParaRPr>
          </a:p>
        </p:txBody>
      </p:sp>
      <p:cxnSp>
        <p:nvCxnSpPr>
          <p:cNvPr id="5" name="4 Conector recto de flecha"/>
          <p:cNvCxnSpPr/>
          <p:nvPr/>
        </p:nvCxnSpPr>
        <p:spPr>
          <a:xfrm>
            <a:off x="611560" y="3695328"/>
            <a:ext cx="7827168" cy="0"/>
          </a:xfrm>
          <a:prstGeom prst="straightConnector1">
            <a:avLst/>
          </a:prstGeom>
          <a:ln w="76200">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83568" y="1988840"/>
            <a:ext cx="1224136" cy="584775"/>
          </a:xfrm>
          <a:prstGeom prst="rect">
            <a:avLst/>
          </a:prstGeom>
          <a:solidFill>
            <a:schemeClr val="accent2">
              <a:lumMod val="20000"/>
              <a:lumOff val="80000"/>
            </a:schemeClr>
          </a:solidFill>
        </p:spPr>
        <p:txBody>
          <a:bodyPr wrap="square" rtlCol="0">
            <a:spAutoFit/>
          </a:bodyPr>
          <a:lstStyle/>
          <a:p>
            <a:pPr algn="ctr"/>
            <a:r>
              <a:rPr lang="es-ES" sz="1600" dirty="0" smtClean="0"/>
              <a:t>Llamado a Licitación</a:t>
            </a:r>
            <a:endParaRPr lang="es-ES" sz="1600" dirty="0"/>
          </a:p>
        </p:txBody>
      </p:sp>
      <p:sp>
        <p:nvSpPr>
          <p:cNvPr id="10" name="9 CuadroTexto"/>
          <p:cNvSpPr txBox="1"/>
          <p:nvPr/>
        </p:nvSpPr>
        <p:spPr>
          <a:xfrm>
            <a:off x="2483768" y="1970187"/>
            <a:ext cx="936104" cy="523220"/>
          </a:xfrm>
          <a:prstGeom prst="rect">
            <a:avLst/>
          </a:prstGeom>
          <a:solidFill>
            <a:schemeClr val="accent2">
              <a:lumMod val="20000"/>
              <a:lumOff val="80000"/>
            </a:schemeClr>
          </a:solidFill>
        </p:spPr>
        <p:txBody>
          <a:bodyPr wrap="square" rtlCol="0">
            <a:spAutoFit/>
          </a:bodyPr>
          <a:lstStyle/>
          <a:p>
            <a:pPr algn="ctr"/>
            <a:r>
              <a:rPr lang="es-ES" sz="1400" dirty="0" smtClean="0"/>
              <a:t>Apertura sobres</a:t>
            </a:r>
            <a:endParaRPr lang="es-ES" sz="1400" dirty="0"/>
          </a:p>
        </p:txBody>
      </p:sp>
      <p:sp>
        <p:nvSpPr>
          <p:cNvPr id="11" name="10 CuadroTexto"/>
          <p:cNvSpPr txBox="1"/>
          <p:nvPr/>
        </p:nvSpPr>
        <p:spPr>
          <a:xfrm>
            <a:off x="3923928" y="1988840"/>
            <a:ext cx="1296144" cy="307777"/>
          </a:xfrm>
          <a:prstGeom prst="rect">
            <a:avLst/>
          </a:prstGeom>
          <a:solidFill>
            <a:schemeClr val="accent2">
              <a:lumMod val="20000"/>
              <a:lumOff val="80000"/>
            </a:schemeClr>
          </a:solidFill>
        </p:spPr>
        <p:txBody>
          <a:bodyPr wrap="square" rtlCol="0">
            <a:spAutoFit/>
          </a:bodyPr>
          <a:lstStyle/>
          <a:p>
            <a:pPr algn="ctr"/>
            <a:r>
              <a:rPr lang="es-ES" sz="1400" dirty="0" smtClean="0"/>
              <a:t>Adjudicación</a:t>
            </a:r>
            <a:endParaRPr lang="es-ES" sz="1400" dirty="0"/>
          </a:p>
        </p:txBody>
      </p:sp>
      <p:sp>
        <p:nvSpPr>
          <p:cNvPr id="12" name="11 CuadroTexto"/>
          <p:cNvSpPr txBox="1"/>
          <p:nvPr/>
        </p:nvSpPr>
        <p:spPr>
          <a:xfrm>
            <a:off x="5508104" y="1988840"/>
            <a:ext cx="1080120" cy="584775"/>
          </a:xfrm>
          <a:prstGeom prst="rect">
            <a:avLst/>
          </a:prstGeom>
          <a:solidFill>
            <a:srgbClr val="FFC000"/>
          </a:solidFill>
        </p:spPr>
        <p:txBody>
          <a:bodyPr wrap="square" rtlCol="0">
            <a:spAutoFit/>
          </a:bodyPr>
          <a:lstStyle/>
          <a:p>
            <a:r>
              <a:rPr lang="es-ES" sz="1600" dirty="0" smtClean="0"/>
              <a:t>Firma del Contrato</a:t>
            </a:r>
            <a:endParaRPr lang="es-ES" sz="1600" dirty="0"/>
          </a:p>
        </p:txBody>
      </p:sp>
      <p:sp>
        <p:nvSpPr>
          <p:cNvPr id="13" name="12 CuadroTexto"/>
          <p:cNvSpPr txBox="1"/>
          <p:nvPr/>
        </p:nvSpPr>
        <p:spPr>
          <a:xfrm>
            <a:off x="7488324" y="1936611"/>
            <a:ext cx="950404" cy="584775"/>
          </a:xfrm>
          <a:prstGeom prst="rect">
            <a:avLst/>
          </a:prstGeom>
          <a:solidFill>
            <a:schemeClr val="accent2">
              <a:lumMod val="20000"/>
              <a:lumOff val="80000"/>
            </a:schemeClr>
          </a:solidFill>
        </p:spPr>
        <p:txBody>
          <a:bodyPr wrap="square" rtlCol="0">
            <a:spAutoFit/>
          </a:bodyPr>
          <a:lstStyle/>
          <a:p>
            <a:pPr algn="ctr"/>
            <a:r>
              <a:rPr lang="es-ES" sz="1600" b="1" dirty="0" smtClean="0"/>
              <a:t>INICIO OBRA</a:t>
            </a:r>
            <a:endParaRPr lang="es-ES" sz="1600" b="1" dirty="0"/>
          </a:p>
        </p:txBody>
      </p:sp>
      <p:sp>
        <p:nvSpPr>
          <p:cNvPr id="14" name="13 CuadroTexto"/>
          <p:cNvSpPr txBox="1"/>
          <p:nvPr/>
        </p:nvSpPr>
        <p:spPr>
          <a:xfrm>
            <a:off x="179512" y="4149080"/>
            <a:ext cx="1440160" cy="830997"/>
          </a:xfrm>
          <a:prstGeom prst="rect">
            <a:avLst/>
          </a:prstGeom>
          <a:solidFill>
            <a:schemeClr val="accent2">
              <a:lumMod val="20000"/>
              <a:lumOff val="80000"/>
            </a:schemeClr>
          </a:solidFill>
        </p:spPr>
        <p:txBody>
          <a:bodyPr wrap="square" rtlCol="0">
            <a:spAutoFit/>
          </a:bodyPr>
          <a:lstStyle/>
          <a:p>
            <a:pPr algn="ctr"/>
            <a:r>
              <a:rPr lang="es-ES" sz="1600" dirty="0" smtClean="0"/>
              <a:t>Presentación EIAS </a:t>
            </a:r>
          </a:p>
          <a:p>
            <a:pPr algn="ctr"/>
            <a:r>
              <a:rPr lang="es-ES" sz="1600" dirty="0" smtClean="0"/>
              <a:t>a la AA</a:t>
            </a:r>
          </a:p>
        </p:txBody>
      </p:sp>
      <p:sp>
        <p:nvSpPr>
          <p:cNvPr id="15" name="14 CuadroTexto"/>
          <p:cNvSpPr txBox="1"/>
          <p:nvPr/>
        </p:nvSpPr>
        <p:spPr>
          <a:xfrm>
            <a:off x="3203848" y="4149080"/>
            <a:ext cx="1105272" cy="830997"/>
          </a:xfrm>
          <a:prstGeom prst="rect">
            <a:avLst/>
          </a:prstGeom>
          <a:solidFill>
            <a:schemeClr val="accent2">
              <a:lumMod val="20000"/>
              <a:lumOff val="80000"/>
            </a:schemeClr>
          </a:solidFill>
        </p:spPr>
        <p:txBody>
          <a:bodyPr wrap="square" rtlCol="0">
            <a:spAutoFit/>
          </a:bodyPr>
          <a:lstStyle/>
          <a:p>
            <a:pPr algn="ctr"/>
            <a:r>
              <a:rPr lang="es-ES" sz="1600" dirty="0" smtClean="0"/>
              <a:t>Licencia Ambiental otorgada</a:t>
            </a:r>
            <a:endParaRPr lang="es-ES" sz="1600" dirty="0"/>
          </a:p>
        </p:txBody>
      </p:sp>
      <p:sp>
        <p:nvSpPr>
          <p:cNvPr id="16" name="15 CuadroTexto"/>
          <p:cNvSpPr txBox="1"/>
          <p:nvPr/>
        </p:nvSpPr>
        <p:spPr>
          <a:xfrm>
            <a:off x="3419872" y="5292497"/>
            <a:ext cx="1368152" cy="584775"/>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s-ES" sz="1600" dirty="0" smtClean="0"/>
              <a:t>Contratación RA</a:t>
            </a:r>
            <a:endParaRPr lang="es-ES" sz="1600" dirty="0"/>
          </a:p>
        </p:txBody>
      </p:sp>
      <p:sp>
        <p:nvSpPr>
          <p:cNvPr id="17" name="16 CuadroTexto"/>
          <p:cNvSpPr txBox="1"/>
          <p:nvPr/>
        </p:nvSpPr>
        <p:spPr>
          <a:xfrm>
            <a:off x="4896036" y="5292497"/>
            <a:ext cx="1152128" cy="584775"/>
          </a:xfrm>
          <a:prstGeom prst="rect">
            <a:avLst/>
          </a:prstGeom>
          <a:solidFill>
            <a:schemeClr val="accent5">
              <a:lumMod val="75000"/>
            </a:schemeClr>
          </a:solidFill>
        </p:spPr>
        <p:txBody>
          <a:bodyPr wrap="square" rtlCol="0">
            <a:spAutoFit/>
          </a:bodyPr>
          <a:lstStyle/>
          <a:p>
            <a:pPr algn="ctr"/>
            <a:r>
              <a:rPr lang="es-ES" sz="1600" dirty="0" smtClean="0"/>
              <a:t>PMA preliminar</a:t>
            </a:r>
            <a:endParaRPr lang="es-ES" sz="1600" dirty="0"/>
          </a:p>
        </p:txBody>
      </p:sp>
      <p:sp>
        <p:nvSpPr>
          <p:cNvPr id="18" name="17 CuadroTexto"/>
          <p:cNvSpPr txBox="1"/>
          <p:nvPr/>
        </p:nvSpPr>
        <p:spPr>
          <a:xfrm>
            <a:off x="6228184" y="5262299"/>
            <a:ext cx="1080120" cy="584775"/>
          </a:xfrm>
          <a:prstGeom prst="rect">
            <a:avLst/>
          </a:prstGeom>
          <a:solidFill>
            <a:schemeClr val="accent5">
              <a:lumMod val="75000"/>
            </a:schemeClr>
          </a:solidFill>
        </p:spPr>
        <p:txBody>
          <a:bodyPr wrap="square" rtlCol="0">
            <a:spAutoFit/>
          </a:bodyPr>
          <a:lstStyle/>
          <a:p>
            <a:pPr algn="ctr"/>
            <a:r>
              <a:rPr lang="es-ES" sz="1600" dirty="0" smtClean="0"/>
              <a:t>PMA definitivo</a:t>
            </a:r>
          </a:p>
        </p:txBody>
      </p:sp>
      <p:sp>
        <p:nvSpPr>
          <p:cNvPr id="19" name="18 CuadroTexto"/>
          <p:cNvSpPr txBox="1"/>
          <p:nvPr/>
        </p:nvSpPr>
        <p:spPr>
          <a:xfrm>
            <a:off x="7164288" y="4149080"/>
            <a:ext cx="792088" cy="830997"/>
          </a:xfrm>
          <a:prstGeom prst="rect">
            <a:avLst/>
          </a:prstGeom>
          <a:solidFill>
            <a:schemeClr val="accent2">
              <a:lumMod val="20000"/>
              <a:lumOff val="80000"/>
            </a:schemeClr>
          </a:solidFill>
        </p:spPr>
        <p:txBody>
          <a:bodyPr wrap="square" rtlCol="0">
            <a:spAutoFit/>
          </a:bodyPr>
          <a:lstStyle/>
          <a:p>
            <a:pPr algn="ctr"/>
            <a:r>
              <a:rPr lang="es-ES" sz="1600" dirty="0" smtClean="0"/>
              <a:t>Acta Inicio </a:t>
            </a:r>
            <a:r>
              <a:rPr lang="es-ES" sz="1600" dirty="0" err="1" smtClean="0"/>
              <a:t>AyS</a:t>
            </a:r>
            <a:endParaRPr lang="es-ES" sz="1600" dirty="0"/>
          </a:p>
        </p:txBody>
      </p:sp>
      <p:cxnSp>
        <p:nvCxnSpPr>
          <p:cNvPr id="4" name="3 Conector recto"/>
          <p:cNvCxnSpPr/>
          <p:nvPr/>
        </p:nvCxnSpPr>
        <p:spPr>
          <a:xfrm>
            <a:off x="1187624" y="2573615"/>
            <a:ext cx="0" cy="999401"/>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4590002" y="2296617"/>
            <a:ext cx="0" cy="1267688"/>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6012160" y="2564904"/>
            <a:ext cx="0" cy="999401"/>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987824" y="2492896"/>
            <a:ext cx="0" cy="108012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7884368" y="2564904"/>
            <a:ext cx="0" cy="960492"/>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14" idx="0"/>
          </p:cNvCxnSpPr>
          <p:nvPr/>
        </p:nvCxnSpPr>
        <p:spPr>
          <a:xfrm flipV="1">
            <a:off x="899592" y="3789040"/>
            <a:ext cx="0" cy="36004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V="1">
            <a:off x="3779912" y="3789040"/>
            <a:ext cx="0" cy="36004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V="1">
            <a:off x="7524328" y="3789040"/>
            <a:ext cx="0" cy="36004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6732240" y="3717032"/>
            <a:ext cx="18002" cy="1597169"/>
          </a:xfrm>
          <a:prstGeom prst="line">
            <a:avLst/>
          </a:prstGeom>
          <a:ln w="381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5076056" y="3717032"/>
            <a:ext cx="0" cy="1080120"/>
          </a:xfrm>
          <a:prstGeom prst="line">
            <a:avLst/>
          </a:prstGeom>
          <a:ln w="381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44 Conector recto"/>
          <p:cNvCxnSpPr>
            <a:endCxn id="16" idx="0"/>
          </p:cNvCxnSpPr>
          <p:nvPr/>
        </p:nvCxnSpPr>
        <p:spPr>
          <a:xfrm flipH="1">
            <a:off x="4103948" y="4797152"/>
            <a:ext cx="972108" cy="49534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2" name="Rectangle 2"/>
          <p:cNvSpPr>
            <a:spLocks noGrp="1" noChangeArrowheads="1"/>
          </p:cNvSpPr>
          <p:nvPr>
            <p:ph type="title"/>
          </p:nvPr>
        </p:nvSpPr>
        <p:spPr>
          <a:xfrm>
            <a:off x="107950" y="115888"/>
            <a:ext cx="8928100" cy="720725"/>
          </a:xfrm>
        </p:spPr>
        <p:txBody>
          <a:bodyPr/>
          <a:lstStyle/>
          <a:p>
            <a:r>
              <a:rPr lang="es-AR" dirty="0" smtClean="0">
                <a:solidFill>
                  <a:srgbClr val="321408"/>
                </a:solidFill>
                <a:latin typeface="Calibri" pitchFamily="34" charset="0"/>
                <a:cs typeface="Calibri" pitchFamily="34" charset="0"/>
              </a:rPr>
              <a:t>UNIDAD GESTION AMBIENTAL Y SOCIAL</a:t>
            </a:r>
            <a:endParaRPr lang="es-AR" sz="2000" dirty="0">
              <a:solidFill>
                <a:srgbClr val="321408"/>
              </a:solidFill>
              <a:latin typeface="Calibri" pitchFamily="34" charset="0"/>
              <a:cs typeface="Calibri" pitchFamily="34" charset="0"/>
            </a:endParaRPr>
          </a:p>
        </p:txBody>
      </p:sp>
    </p:spTree>
    <p:extLst>
      <p:ext uri="{BB962C8B-B14F-4D97-AF65-F5344CB8AC3E}">
        <p14:creationId xmlns:p14="http://schemas.microsoft.com/office/powerpoint/2010/main" val="2169901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7" name="2 Marcador de contenido"/>
          <p:cNvSpPr txBox="1">
            <a:spLocks/>
          </p:cNvSpPr>
          <p:nvPr/>
        </p:nvSpPr>
        <p:spPr bwMode="auto">
          <a:xfrm>
            <a:off x="287747" y="1628800"/>
            <a:ext cx="8568506" cy="469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206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rgbClr val="002060"/>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a:solidFill>
                  <a:srgbClr val="002060"/>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600">
                <a:solidFill>
                  <a:srgbClr val="002060"/>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400">
                <a:solidFill>
                  <a:srgbClr val="002060"/>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r>
              <a:rPr lang="es-ES" b="1" kern="0" dirty="0" smtClean="0"/>
              <a:t>Ambiental</a:t>
            </a:r>
          </a:p>
          <a:p>
            <a:r>
              <a:rPr lang="es-ES" kern="0" dirty="0" smtClean="0"/>
              <a:t>Estudios de Impacto Ambiental – DIA/CAA</a:t>
            </a:r>
          </a:p>
          <a:p>
            <a:r>
              <a:rPr lang="es-ES" kern="0" dirty="0" smtClean="0"/>
              <a:t>Bosques y Parques nacionales y provinciales - autorizaciones</a:t>
            </a:r>
          </a:p>
          <a:p>
            <a:r>
              <a:rPr lang="es-ES" kern="0" dirty="0" smtClean="0"/>
              <a:t>Deforestación – permiso</a:t>
            </a:r>
          </a:p>
          <a:p>
            <a:r>
              <a:rPr lang="es-ES" kern="0" dirty="0" smtClean="0"/>
              <a:t>Patrimonio cultural </a:t>
            </a:r>
          </a:p>
          <a:p>
            <a:pPr marL="0" indent="0">
              <a:buNone/>
            </a:pPr>
            <a:endParaRPr lang="es-ES" b="1" kern="0" dirty="0"/>
          </a:p>
          <a:p>
            <a:pPr marL="0" indent="0">
              <a:buNone/>
            </a:pPr>
            <a:r>
              <a:rPr lang="es-ES" b="1" kern="0" dirty="0" smtClean="0"/>
              <a:t>Social</a:t>
            </a:r>
          </a:p>
          <a:p>
            <a:r>
              <a:rPr lang="es-ES" kern="0" dirty="0" smtClean="0"/>
              <a:t>Expropiación</a:t>
            </a:r>
          </a:p>
          <a:p>
            <a:r>
              <a:rPr lang="es-ES" kern="0" dirty="0" smtClean="0"/>
              <a:t>Donación</a:t>
            </a:r>
          </a:p>
          <a:p>
            <a:r>
              <a:rPr lang="es-ES" kern="0" dirty="0" smtClean="0"/>
              <a:t>Servidumbre administrativa</a:t>
            </a:r>
          </a:p>
        </p:txBody>
      </p:sp>
      <p:sp>
        <p:nvSpPr>
          <p:cNvPr id="5" name="4 Rectángulo"/>
          <p:cNvSpPr/>
          <p:nvPr/>
        </p:nvSpPr>
        <p:spPr>
          <a:xfrm>
            <a:off x="251520" y="980728"/>
            <a:ext cx="5179751" cy="461665"/>
          </a:xfrm>
          <a:prstGeom prst="rect">
            <a:avLst/>
          </a:prstGeom>
        </p:spPr>
        <p:txBody>
          <a:bodyPr wrap="none">
            <a:spAutoFit/>
          </a:bodyPr>
          <a:lstStyle/>
          <a:p>
            <a:r>
              <a:rPr lang="es-AR" sz="2400" b="1" dirty="0">
                <a:solidFill>
                  <a:srgbClr val="0070C0"/>
                </a:solidFill>
                <a:latin typeface="Calibri" panose="020F0502020204030204" pitchFamily="34" charset="0"/>
                <a:cs typeface="Arial" panose="020B0604020202020204" pitchFamily="34" charset="0"/>
              </a:rPr>
              <a:t>3</a:t>
            </a:r>
            <a:r>
              <a:rPr lang="es-AR" sz="2400" b="1" dirty="0" smtClean="0">
                <a:solidFill>
                  <a:srgbClr val="0070C0"/>
                </a:solidFill>
                <a:latin typeface="Calibri" panose="020F0502020204030204" pitchFamily="34" charset="0"/>
                <a:cs typeface="Arial" panose="020B0604020202020204" pitchFamily="34" charset="0"/>
              </a:rPr>
              <a:t>) Marco Normativo Ambiental y Social</a:t>
            </a:r>
            <a:endParaRPr lang="es-ES" sz="2400" b="1" dirty="0">
              <a:solidFill>
                <a:srgbClr val="0070C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4818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6" name="2 Marcador de contenido"/>
          <p:cNvSpPr txBox="1">
            <a:spLocks/>
          </p:cNvSpPr>
          <p:nvPr/>
        </p:nvSpPr>
        <p:spPr bwMode="auto">
          <a:xfrm>
            <a:off x="107950" y="764704"/>
            <a:ext cx="813645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206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rgbClr val="002060"/>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a:solidFill>
                  <a:srgbClr val="002060"/>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600">
                <a:solidFill>
                  <a:srgbClr val="002060"/>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400">
                <a:solidFill>
                  <a:srgbClr val="002060"/>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r>
              <a:rPr lang="es-ES" b="1" kern="0" dirty="0" smtClean="0">
                <a:solidFill>
                  <a:srgbClr val="0070C0"/>
                </a:solidFill>
              </a:rPr>
              <a:t>4) Plan de Gestión Ambiental y Social (PGAS)</a:t>
            </a:r>
          </a:p>
          <a:p>
            <a:pPr marL="0" indent="0">
              <a:buFontTx/>
              <a:buNone/>
            </a:pPr>
            <a:endParaRPr lang="es-ES" sz="1400" b="1" kern="0" dirty="0" smtClean="0"/>
          </a:p>
          <a:p>
            <a:pPr marL="0" indent="0">
              <a:buFontTx/>
              <a:buNone/>
            </a:pPr>
            <a:endParaRPr lang="es-ES" sz="1400" b="1" kern="0" dirty="0"/>
          </a:p>
          <a:p>
            <a:pPr marL="0" indent="0">
              <a:buFontTx/>
              <a:buNone/>
            </a:pPr>
            <a:endParaRPr lang="es-ES" sz="1400" b="1" kern="0" dirty="0" smtClean="0"/>
          </a:p>
          <a:p>
            <a:pPr marL="0" indent="0">
              <a:buFontTx/>
              <a:buNone/>
            </a:pPr>
            <a:endParaRPr lang="es-ES" sz="1400" b="1" kern="0" dirty="0"/>
          </a:p>
          <a:p>
            <a:pPr marL="0" indent="0">
              <a:buFontTx/>
              <a:buNone/>
            </a:pPr>
            <a:endParaRPr lang="es-ES" sz="1400" b="1" kern="0" dirty="0" smtClean="0"/>
          </a:p>
          <a:p>
            <a:pPr marL="0" indent="0">
              <a:buFontTx/>
              <a:buNone/>
            </a:pPr>
            <a:endParaRPr lang="es-ES" sz="1400" b="1" kern="0" dirty="0"/>
          </a:p>
          <a:p>
            <a:pPr marL="0" indent="0">
              <a:buFontTx/>
              <a:buNone/>
            </a:pPr>
            <a:endParaRPr lang="es-ES" sz="1400" b="1" kern="0" dirty="0" smtClean="0"/>
          </a:p>
          <a:p>
            <a:pPr marL="0" indent="0">
              <a:buFontTx/>
              <a:buNone/>
            </a:pPr>
            <a:endParaRPr lang="es-ES" sz="1400" b="1" kern="0" dirty="0"/>
          </a:p>
          <a:p>
            <a:pPr marL="0" indent="0">
              <a:buFontTx/>
              <a:buNone/>
            </a:pPr>
            <a:endParaRPr lang="es-ES" sz="1400" b="1" kern="0" dirty="0" smtClean="0"/>
          </a:p>
          <a:p>
            <a:pPr marL="0" indent="0">
              <a:buFontTx/>
              <a:buNone/>
            </a:pPr>
            <a:endParaRPr lang="es-ES" sz="1400" b="1" kern="0" dirty="0"/>
          </a:p>
          <a:p>
            <a:pPr marL="0" indent="0">
              <a:buFontTx/>
              <a:buNone/>
            </a:pPr>
            <a:endParaRPr lang="es-ES" sz="1400" b="1" kern="0" dirty="0" smtClean="0"/>
          </a:p>
          <a:p>
            <a:pPr marL="0" indent="0">
              <a:buFontTx/>
              <a:buNone/>
            </a:pPr>
            <a:endParaRPr lang="es-ES" sz="1400" b="1" kern="0" dirty="0"/>
          </a:p>
          <a:p>
            <a:pPr marL="0" indent="0">
              <a:buFontTx/>
              <a:buNone/>
            </a:pPr>
            <a:endParaRPr lang="es-ES" sz="1400" b="1" kern="0" dirty="0" smtClean="0"/>
          </a:p>
          <a:p>
            <a:pPr marL="0" indent="0">
              <a:buFontTx/>
              <a:buNone/>
            </a:pPr>
            <a:endParaRPr lang="es-ES" sz="1400" b="1" kern="0" dirty="0"/>
          </a:p>
          <a:p>
            <a:pPr marL="0" indent="0">
              <a:buFontTx/>
              <a:buNone/>
            </a:pPr>
            <a:endParaRPr lang="es-ES" sz="1400" b="1" kern="0" dirty="0"/>
          </a:p>
        </p:txBody>
      </p:sp>
      <p:pic>
        <p:nvPicPr>
          <p:cNvPr id="8" name="7 Imagen"/>
          <p:cNvPicPr/>
          <p:nvPr/>
        </p:nvPicPr>
        <p:blipFill rotWithShape="1">
          <a:blip r:embed="rId2"/>
          <a:srcRect l="33648" t="13433" r="34474" b="6965"/>
          <a:stretch/>
        </p:blipFill>
        <p:spPr bwMode="auto">
          <a:xfrm>
            <a:off x="1800176" y="1772816"/>
            <a:ext cx="2448272" cy="39604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9" name="8 CuadroTexto"/>
          <p:cNvSpPr txBox="1"/>
          <p:nvPr/>
        </p:nvSpPr>
        <p:spPr>
          <a:xfrm>
            <a:off x="107504" y="1738855"/>
            <a:ext cx="1728192" cy="1569660"/>
          </a:xfrm>
          <a:prstGeom prst="rect">
            <a:avLst/>
          </a:prstGeom>
          <a:noFill/>
          <a:effectLst>
            <a:glow rad="63500">
              <a:schemeClr val="accent2">
                <a:satMod val="175000"/>
                <a:alpha val="40000"/>
              </a:schemeClr>
            </a:glow>
          </a:effectLst>
        </p:spPr>
        <p:txBody>
          <a:bodyPr wrap="square" rtlCol="0">
            <a:spAutoFit/>
          </a:bodyPr>
          <a:lstStyle/>
          <a:p>
            <a:r>
              <a:rPr lang="es-ES" sz="2400" kern="0" dirty="0">
                <a:solidFill>
                  <a:srgbClr val="002060"/>
                </a:solidFill>
                <a:latin typeface="Calibri" pitchFamily="34" charset="0"/>
                <a:cs typeface="Calibri" pitchFamily="34" charset="0"/>
              </a:rPr>
              <a:t>ESTUDIO DE IMPACTO AMBIENTAL Y SOCIAL</a:t>
            </a:r>
          </a:p>
        </p:txBody>
      </p:sp>
      <p:pic>
        <p:nvPicPr>
          <p:cNvPr id="10" name="9 Imagen"/>
          <p:cNvPicPr/>
          <p:nvPr/>
        </p:nvPicPr>
        <p:blipFill rotWithShape="1">
          <a:blip r:embed="rId3"/>
          <a:srcRect l="33395" t="14877" r="34233" b="5289"/>
          <a:stretch/>
        </p:blipFill>
        <p:spPr bwMode="auto">
          <a:xfrm>
            <a:off x="4801630" y="1772816"/>
            <a:ext cx="2543162" cy="3960440"/>
          </a:xfrm>
          <a:prstGeom prst="rect">
            <a:avLst/>
          </a:prstGeom>
          <a:ln>
            <a:noFill/>
          </a:ln>
          <a:extLst>
            <a:ext uri="{53640926-AAD7-44D8-BBD7-CCE9431645EC}">
              <a14:shadowObscured xmlns:a14="http://schemas.microsoft.com/office/drawing/2010/main"/>
            </a:ext>
          </a:extLst>
        </p:spPr>
      </p:pic>
      <p:sp>
        <p:nvSpPr>
          <p:cNvPr id="11" name="10 CuadroTexto"/>
          <p:cNvSpPr txBox="1"/>
          <p:nvPr/>
        </p:nvSpPr>
        <p:spPr>
          <a:xfrm>
            <a:off x="7380312" y="1792938"/>
            <a:ext cx="1728192" cy="461665"/>
          </a:xfrm>
          <a:prstGeom prst="rect">
            <a:avLst/>
          </a:prstGeom>
          <a:noFill/>
          <a:effectLst>
            <a:glow rad="63500">
              <a:schemeClr val="accent2">
                <a:satMod val="175000"/>
                <a:alpha val="40000"/>
              </a:schemeClr>
            </a:glow>
          </a:effectLst>
        </p:spPr>
        <p:txBody>
          <a:bodyPr wrap="square" rtlCol="0">
            <a:spAutoFit/>
          </a:bodyPr>
          <a:lstStyle/>
          <a:p>
            <a:r>
              <a:rPr lang="es-ES" sz="2400" kern="0" dirty="0">
                <a:solidFill>
                  <a:srgbClr val="002060"/>
                </a:solidFill>
                <a:latin typeface="Calibri" pitchFamily="34" charset="0"/>
                <a:cs typeface="Calibri" pitchFamily="34" charset="0"/>
              </a:rPr>
              <a:t>PGAS</a:t>
            </a:r>
          </a:p>
        </p:txBody>
      </p:sp>
      <p:sp>
        <p:nvSpPr>
          <p:cNvPr id="12" name="11 Flecha a la derecha con bandas"/>
          <p:cNvSpPr/>
          <p:nvPr/>
        </p:nvSpPr>
        <p:spPr>
          <a:xfrm>
            <a:off x="4248448" y="3429000"/>
            <a:ext cx="841214" cy="360040"/>
          </a:xfrm>
          <a:prstGeom prst="striped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90774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sp>
        <p:nvSpPr>
          <p:cNvPr id="6" name="5 Rectángulo"/>
          <p:cNvSpPr/>
          <p:nvPr/>
        </p:nvSpPr>
        <p:spPr>
          <a:xfrm>
            <a:off x="125512" y="1628800"/>
            <a:ext cx="8712968" cy="4647426"/>
          </a:xfrm>
          <a:prstGeom prst="rect">
            <a:avLst/>
          </a:prstGeom>
        </p:spPr>
        <p:txBody>
          <a:bodyPr wrap="square">
            <a:spAutoFit/>
          </a:bodyPr>
          <a:lstStyle/>
          <a:p>
            <a:pPr>
              <a:buFont typeface="Wingdings" panose="05000000000000000000" pitchFamily="2" charset="2"/>
              <a:buChar char="ü"/>
            </a:pPr>
            <a:r>
              <a:rPr lang="es-ES" sz="2000" dirty="0" smtClean="0">
                <a:solidFill>
                  <a:srgbClr val="002060"/>
                </a:solidFill>
                <a:latin typeface="Calibri" panose="020F0502020204030204" pitchFamily="34" charset="0"/>
              </a:rPr>
              <a:t>Especificaciones  </a:t>
            </a:r>
            <a:r>
              <a:rPr lang="es-ES" sz="2000" dirty="0">
                <a:solidFill>
                  <a:srgbClr val="002060"/>
                </a:solidFill>
                <a:latin typeface="Calibri" panose="020F0502020204030204" pitchFamily="34" charset="0"/>
              </a:rPr>
              <a:t>ambientales y sociales para el </a:t>
            </a:r>
            <a:r>
              <a:rPr lang="es-ES" sz="2000" b="1" dirty="0" smtClean="0">
                <a:solidFill>
                  <a:srgbClr val="002060"/>
                </a:solidFill>
                <a:latin typeface="Calibri" panose="020F0502020204030204" pitchFamily="34" charset="0"/>
              </a:rPr>
              <a:t>PLIEGO</a:t>
            </a:r>
          </a:p>
          <a:p>
            <a:pPr>
              <a:buFont typeface="Wingdings" panose="05000000000000000000" pitchFamily="2" charset="2"/>
              <a:buChar char="ü"/>
            </a:pPr>
            <a:endParaRPr lang="es-ES" sz="2000" dirty="0">
              <a:solidFill>
                <a:srgbClr val="002060"/>
              </a:solidFill>
              <a:latin typeface="Calibri" panose="020F0502020204030204" pitchFamily="34" charset="0"/>
            </a:endParaRPr>
          </a:p>
          <a:p>
            <a:pPr>
              <a:buFont typeface="Wingdings" panose="05000000000000000000" pitchFamily="2" charset="2"/>
              <a:buChar char="ü"/>
            </a:pPr>
            <a:r>
              <a:rPr lang="es-ES" sz="2000" dirty="0">
                <a:solidFill>
                  <a:srgbClr val="002060"/>
                </a:solidFill>
                <a:latin typeface="Calibri" panose="020F0502020204030204" pitchFamily="34" charset="0"/>
              </a:rPr>
              <a:t>Inspector Ambiental y Social de Obra (IASO</a:t>
            </a:r>
            <a:r>
              <a:rPr lang="es-ES" sz="2000" dirty="0" smtClean="0">
                <a:solidFill>
                  <a:srgbClr val="002060"/>
                </a:solidFill>
                <a:latin typeface="Calibri" panose="020F0502020204030204" pitchFamily="34" charset="0"/>
              </a:rPr>
              <a:t>)</a:t>
            </a:r>
          </a:p>
          <a:p>
            <a:r>
              <a:rPr lang="es-ES" sz="2000" dirty="0">
                <a:solidFill>
                  <a:srgbClr val="002060"/>
                </a:solidFill>
                <a:latin typeface="Calibri" panose="020F0502020204030204" pitchFamily="34" charset="0"/>
              </a:rPr>
              <a:t>(tiene Planes Específicos)</a:t>
            </a:r>
          </a:p>
          <a:p>
            <a:pPr>
              <a:buFont typeface="Wingdings" panose="05000000000000000000" pitchFamily="2" charset="2"/>
              <a:buChar char="ü"/>
            </a:pPr>
            <a:endParaRPr lang="es-ES" sz="2000" dirty="0">
              <a:solidFill>
                <a:srgbClr val="002060"/>
              </a:solidFill>
              <a:latin typeface="Calibri" panose="020F0502020204030204" pitchFamily="34" charset="0"/>
            </a:endParaRPr>
          </a:p>
          <a:p>
            <a:pPr>
              <a:buFont typeface="Wingdings" panose="05000000000000000000" pitchFamily="2" charset="2"/>
              <a:buChar char="ü"/>
            </a:pPr>
            <a:r>
              <a:rPr lang="es-ES" sz="2000" dirty="0">
                <a:solidFill>
                  <a:srgbClr val="002060"/>
                </a:solidFill>
                <a:latin typeface="Calibri" panose="020F0502020204030204" pitchFamily="34" charset="0"/>
              </a:rPr>
              <a:t>Gestor Social del Territorio </a:t>
            </a:r>
            <a:r>
              <a:rPr lang="es-ES" sz="2000" dirty="0" smtClean="0">
                <a:solidFill>
                  <a:srgbClr val="002060"/>
                </a:solidFill>
                <a:latin typeface="Calibri" panose="020F0502020204030204" pitchFamily="34" charset="0"/>
              </a:rPr>
              <a:t>(GS)</a:t>
            </a:r>
          </a:p>
          <a:p>
            <a:r>
              <a:rPr lang="es-ES" sz="2000" dirty="0" smtClean="0">
                <a:solidFill>
                  <a:srgbClr val="002060"/>
                </a:solidFill>
                <a:latin typeface="Calibri" panose="020F0502020204030204" pitchFamily="34" charset="0"/>
              </a:rPr>
              <a:t>(tiene Planes Específicos)</a:t>
            </a:r>
          </a:p>
          <a:p>
            <a:endParaRPr lang="es-AR" sz="2000" dirty="0" smtClean="0">
              <a:solidFill>
                <a:srgbClr val="002060"/>
              </a:solidFill>
              <a:latin typeface="Calibri" panose="020F0502020204030204" pitchFamily="34" charset="0"/>
            </a:endParaRPr>
          </a:p>
          <a:p>
            <a:pPr>
              <a:buFont typeface="Wingdings" panose="05000000000000000000" pitchFamily="2" charset="2"/>
              <a:buChar char="ü"/>
            </a:pPr>
            <a:r>
              <a:rPr lang="es-AR" sz="2000" dirty="0" smtClean="0">
                <a:solidFill>
                  <a:srgbClr val="002060"/>
                </a:solidFill>
                <a:latin typeface="Calibri" panose="020F0502020204030204" pitchFamily="34" charset="0"/>
              </a:rPr>
              <a:t>Planes</a:t>
            </a:r>
            <a:r>
              <a:rPr lang="es-AR" sz="2000" dirty="0">
                <a:solidFill>
                  <a:srgbClr val="002060"/>
                </a:solidFill>
                <a:latin typeface="Calibri" panose="020F0502020204030204" pitchFamily="34" charset="0"/>
              </a:rPr>
              <a:t>, Programas y Medidas de Protección Ambiental y </a:t>
            </a:r>
            <a:r>
              <a:rPr lang="es-AR" sz="2000" dirty="0" smtClean="0">
                <a:solidFill>
                  <a:srgbClr val="002060"/>
                </a:solidFill>
                <a:latin typeface="Calibri" panose="020F0502020204030204" pitchFamily="34" charset="0"/>
              </a:rPr>
              <a:t>Social para la </a:t>
            </a:r>
            <a:r>
              <a:rPr lang="es-AR" sz="2000" b="1" dirty="0" smtClean="0">
                <a:solidFill>
                  <a:srgbClr val="002060"/>
                </a:solidFill>
                <a:latin typeface="Calibri" panose="020F0502020204030204" pitchFamily="34" charset="0"/>
              </a:rPr>
              <a:t>UEP y CONTRATISTA</a:t>
            </a:r>
          </a:p>
          <a:p>
            <a:pPr marL="400050" lvl="1" indent="0">
              <a:buNone/>
            </a:pPr>
            <a:endParaRPr lang="es-ES" sz="2000" dirty="0">
              <a:solidFill>
                <a:srgbClr val="002060"/>
              </a:solidFill>
              <a:latin typeface="Calibri" panose="020F0502020204030204" pitchFamily="34" charset="0"/>
            </a:endParaRPr>
          </a:p>
          <a:p>
            <a:pPr>
              <a:buFont typeface="Wingdings" panose="05000000000000000000" pitchFamily="2" charset="2"/>
              <a:buChar char="ü"/>
            </a:pPr>
            <a:r>
              <a:rPr lang="es-AR" sz="2000" dirty="0">
                <a:solidFill>
                  <a:srgbClr val="002060"/>
                </a:solidFill>
                <a:latin typeface="Calibri" panose="020F0502020204030204" pitchFamily="34" charset="0"/>
              </a:rPr>
              <a:t>Cronograma del </a:t>
            </a:r>
            <a:r>
              <a:rPr lang="es-AR" sz="2000" dirty="0" smtClean="0">
                <a:solidFill>
                  <a:srgbClr val="002060"/>
                </a:solidFill>
                <a:latin typeface="Calibri" panose="020F0502020204030204" pitchFamily="34" charset="0"/>
              </a:rPr>
              <a:t>PGAS</a:t>
            </a:r>
          </a:p>
          <a:p>
            <a:endParaRPr lang="es-ES" sz="2000" dirty="0">
              <a:solidFill>
                <a:srgbClr val="002060"/>
              </a:solidFill>
              <a:latin typeface="Calibri" panose="020F0502020204030204" pitchFamily="34" charset="0"/>
            </a:endParaRPr>
          </a:p>
          <a:p>
            <a:pPr>
              <a:buFont typeface="Wingdings" panose="05000000000000000000" pitchFamily="2" charset="2"/>
              <a:buChar char="ü"/>
            </a:pPr>
            <a:r>
              <a:rPr lang="es-AR" sz="2000" dirty="0">
                <a:solidFill>
                  <a:srgbClr val="002060"/>
                </a:solidFill>
                <a:latin typeface="Calibri" panose="020F0502020204030204" pitchFamily="34" charset="0"/>
              </a:rPr>
              <a:t>Presupuesto del </a:t>
            </a:r>
            <a:r>
              <a:rPr lang="es-AR" sz="2000" dirty="0" smtClean="0">
                <a:solidFill>
                  <a:srgbClr val="002060"/>
                </a:solidFill>
                <a:latin typeface="Calibri" panose="020F0502020204030204" pitchFamily="34" charset="0"/>
              </a:rPr>
              <a:t>PGAS</a:t>
            </a:r>
          </a:p>
          <a:p>
            <a:r>
              <a:rPr lang="es-ES" sz="1600" dirty="0"/>
              <a:t>	</a:t>
            </a:r>
          </a:p>
        </p:txBody>
      </p:sp>
      <p:sp>
        <p:nvSpPr>
          <p:cNvPr id="9" name="8 Rectángulo"/>
          <p:cNvSpPr/>
          <p:nvPr/>
        </p:nvSpPr>
        <p:spPr>
          <a:xfrm>
            <a:off x="125512" y="766733"/>
            <a:ext cx="6462712" cy="461665"/>
          </a:xfrm>
          <a:prstGeom prst="rect">
            <a:avLst/>
          </a:prstGeom>
        </p:spPr>
        <p:txBody>
          <a:bodyPr wrap="square">
            <a:spAutoFit/>
          </a:bodyPr>
          <a:lstStyle/>
          <a:p>
            <a:pPr marL="0" indent="0">
              <a:buFontTx/>
              <a:buNone/>
            </a:pPr>
            <a:r>
              <a:rPr lang="es-ES" sz="2400" b="1" kern="0" dirty="0">
                <a:solidFill>
                  <a:srgbClr val="0070C0"/>
                </a:solidFill>
                <a:latin typeface="Calibri" panose="020F0502020204030204" pitchFamily="34" charset="0"/>
              </a:rPr>
              <a:t>4) Plan de Gestión Ambiental y Social (</a:t>
            </a:r>
            <a:r>
              <a:rPr lang="es-ES" sz="2400" b="1" kern="0" dirty="0" smtClean="0">
                <a:solidFill>
                  <a:srgbClr val="0070C0"/>
                </a:solidFill>
                <a:latin typeface="Calibri" panose="020F0502020204030204" pitchFamily="34" charset="0"/>
              </a:rPr>
              <a:t>PGAS)</a:t>
            </a:r>
            <a:endParaRPr lang="es-ES" b="1" kern="0" dirty="0">
              <a:solidFill>
                <a:srgbClr val="0070C0"/>
              </a:solidFill>
            </a:endParaRPr>
          </a:p>
        </p:txBody>
      </p:sp>
      <p:sp>
        <p:nvSpPr>
          <p:cNvPr id="7" name="6 Explosión 2"/>
          <p:cNvSpPr/>
          <p:nvPr/>
        </p:nvSpPr>
        <p:spPr>
          <a:xfrm>
            <a:off x="3671900" y="2924944"/>
            <a:ext cx="1800200" cy="92005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rPr>
              <a:t>NUEVO</a:t>
            </a:r>
            <a:endParaRPr lang="es-ES" sz="1200" b="1" dirty="0">
              <a:solidFill>
                <a:schemeClr val="tx1"/>
              </a:solidFill>
            </a:endParaRPr>
          </a:p>
        </p:txBody>
      </p:sp>
    </p:spTree>
    <p:extLst>
      <p:ext uri="{BB962C8B-B14F-4D97-AF65-F5344CB8AC3E}">
        <p14:creationId xmlns:p14="http://schemas.microsoft.com/office/powerpoint/2010/main" val="1503456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950" y="115888"/>
            <a:ext cx="8928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rgbClr val="002060"/>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r>
              <a:rPr lang="es-AR" kern="0" dirty="0" smtClean="0">
                <a:solidFill>
                  <a:srgbClr val="321408"/>
                </a:solidFill>
              </a:rPr>
              <a:t>UNIDAD GESTION AMBIENTAL Y SOCIAL</a:t>
            </a:r>
            <a:endParaRPr lang="es-AR" kern="0" dirty="0">
              <a:solidFill>
                <a:srgbClr val="321408"/>
              </a:solidFill>
            </a:endParaRPr>
          </a:p>
        </p:txBody>
      </p:sp>
      <p:pic>
        <p:nvPicPr>
          <p:cNvPr id="3" name="Picture 3" descr="C:\Users\syuni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128" y="1333745"/>
            <a:ext cx="1224136" cy="14499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yunis\Desktop\descarga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496" y="1420602"/>
            <a:ext cx="2179047" cy="1353303"/>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897048" y="2764530"/>
            <a:ext cx="2536272" cy="338554"/>
          </a:xfrm>
          <a:prstGeom prst="rect">
            <a:avLst/>
          </a:prstGeom>
          <a:noFill/>
        </p:spPr>
        <p:txBody>
          <a:bodyPr wrap="none" rtlCol="0">
            <a:spAutoFit/>
          </a:bodyPr>
          <a:lstStyle/>
          <a:p>
            <a:r>
              <a:rPr lang="es-ES" sz="1600" dirty="0">
                <a:solidFill>
                  <a:srgbClr val="002060"/>
                </a:solidFill>
                <a:latin typeface="Calibri" pitchFamily="34" charset="0"/>
                <a:cs typeface="Calibri" pitchFamily="34" charset="0"/>
              </a:rPr>
              <a:t>Inspector Ambiental y Social</a:t>
            </a:r>
          </a:p>
        </p:txBody>
      </p:sp>
      <p:sp>
        <p:nvSpPr>
          <p:cNvPr id="7" name="6 CuadroTexto"/>
          <p:cNvSpPr txBox="1"/>
          <p:nvPr/>
        </p:nvSpPr>
        <p:spPr>
          <a:xfrm>
            <a:off x="4763780" y="2764613"/>
            <a:ext cx="2397964" cy="338554"/>
          </a:xfrm>
          <a:prstGeom prst="rect">
            <a:avLst/>
          </a:prstGeom>
          <a:noFill/>
        </p:spPr>
        <p:txBody>
          <a:bodyPr wrap="none" rtlCol="0">
            <a:spAutoFit/>
          </a:bodyPr>
          <a:lstStyle/>
          <a:p>
            <a:r>
              <a:rPr lang="es-ES" sz="1600" dirty="0">
                <a:solidFill>
                  <a:srgbClr val="002060"/>
                </a:solidFill>
                <a:latin typeface="Calibri" pitchFamily="34" charset="0"/>
                <a:cs typeface="Calibri" pitchFamily="34" charset="0"/>
              </a:rPr>
              <a:t>Gestor Social del Territorio</a:t>
            </a:r>
          </a:p>
        </p:txBody>
      </p:sp>
      <p:sp>
        <p:nvSpPr>
          <p:cNvPr id="8" name="7 CuadroTexto"/>
          <p:cNvSpPr txBox="1"/>
          <p:nvPr/>
        </p:nvSpPr>
        <p:spPr>
          <a:xfrm>
            <a:off x="206280" y="3822081"/>
            <a:ext cx="4464496" cy="1471172"/>
          </a:xfrm>
          <a:prstGeom prst="rect">
            <a:avLst/>
          </a:prstGeom>
          <a:noFill/>
        </p:spPr>
        <p:txBody>
          <a:bodyPr wrap="square" rtlCol="0">
            <a:spAutoFit/>
          </a:bodyPr>
          <a:lstStyle/>
          <a:p>
            <a:pPr marL="685800" lvl="1" indent="-285750">
              <a:spcBef>
                <a:spcPct val="20000"/>
              </a:spcBef>
              <a:buFont typeface="Wingdings" panose="05000000000000000000" pitchFamily="2" charset="2"/>
              <a:buChar char="q"/>
            </a:pPr>
            <a:r>
              <a:rPr lang="es-ES" sz="1600" dirty="0">
                <a:solidFill>
                  <a:srgbClr val="002060"/>
                </a:solidFill>
                <a:latin typeface="Calibri" pitchFamily="34" charset="0"/>
                <a:cs typeface="Calibri" pitchFamily="34" charset="0"/>
              </a:rPr>
              <a:t>Acta de Inicio de Obra sobre Aspectos Ambientales y Sociales</a:t>
            </a:r>
          </a:p>
          <a:p>
            <a:pPr marL="685800" lvl="1" indent="-285750">
              <a:spcBef>
                <a:spcPct val="20000"/>
              </a:spcBef>
              <a:buFont typeface="Wingdings" panose="05000000000000000000" pitchFamily="2" charset="2"/>
              <a:buChar char="q"/>
            </a:pPr>
            <a:r>
              <a:rPr lang="es-ES" sz="1600" dirty="0">
                <a:solidFill>
                  <a:srgbClr val="002060"/>
                </a:solidFill>
                <a:latin typeface="Calibri" pitchFamily="34" charset="0"/>
                <a:cs typeface="Calibri" pitchFamily="34" charset="0"/>
              </a:rPr>
              <a:t>Informes </a:t>
            </a:r>
            <a:r>
              <a:rPr lang="es-ES" sz="1600" dirty="0" smtClean="0">
                <a:solidFill>
                  <a:srgbClr val="002060"/>
                </a:solidFill>
                <a:latin typeface="Calibri" pitchFamily="34" charset="0"/>
                <a:cs typeface="Calibri" pitchFamily="34" charset="0"/>
              </a:rPr>
              <a:t>Mensuales y Semestrales</a:t>
            </a:r>
            <a:endParaRPr lang="es-ES" sz="1600" dirty="0">
              <a:solidFill>
                <a:srgbClr val="002060"/>
              </a:solidFill>
              <a:latin typeface="Calibri" pitchFamily="34" charset="0"/>
              <a:cs typeface="Calibri" pitchFamily="34" charset="0"/>
            </a:endParaRPr>
          </a:p>
          <a:p>
            <a:pPr marL="685800" lvl="1" indent="-285750">
              <a:spcBef>
                <a:spcPct val="20000"/>
              </a:spcBef>
              <a:buFont typeface="Wingdings" panose="05000000000000000000" pitchFamily="2" charset="2"/>
              <a:buChar char="q"/>
            </a:pPr>
            <a:r>
              <a:rPr lang="es-ES" sz="1600" dirty="0" smtClean="0">
                <a:solidFill>
                  <a:srgbClr val="002060"/>
                </a:solidFill>
                <a:latin typeface="Calibri" pitchFamily="34" charset="0"/>
                <a:cs typeface="Calibri" pitchFamily="34" charset="0"/>
              </a:rPr>
              <a:t>Informes </a:t>
            </a:r>
            <a:r>
              <a:rPr lang="es-ES" sz="1600" dirty="0">
                <a:solidFill>
                  <a:srgbClr val="002060"/>
                </a:solidFill>
                <a:latin typeface="Calibri" pitchFamily="34" charset="0"/>
                <a:cs typeface="Calibri" pitchFamily="34" charset="0"/>
              </a:rPr>
              <a:t>de </a:t>
            </a:r>
            <a:r>
              <a:rPr lang="es-ES" sz="1600" dirty="0" smtClean="0">
                <a:solidFill>
                  <a:srgbClr val="002060"/>
                </a:solidFill>
                <a:latin typeface="Calibri" pitchFamily="34" charset="0"/>
                <a:cs typeface="Calibri" pitchFamily="34" charset="0"/>
              </a:rPr>
              <a:t>Cierre</a:t>
            </a:r>
          </a:p>
          <a:p>
            <a:pPr marL="685800" lvl="1" indent="-285750">
              <a:spcBef>
                <a:spcPct val="20000"/>
              </a:spcBef>
              <a:buFont typeface="Wingdings" panose="05000000000000000000" pitchFamily="2" charset="2"/>
              <a:buChar char="q"/>
            </a:pPr>
            <a:r>
              <a:rPr lang="es-ES" sz="1600" dirty="0" smtClean="0">
                <a:solidFill>
                  <a:srgbClr val="002060"/>
                </a:solidFill>
                <a:latin typeface="Calibri" pitchFamily="34" charset="0"/>
                <a:cs typeface="Calibri" pitchFamily="34" charset="0"/>
              </a:rPr>
              <a:t>Ordenes de Servicio</a:t>
            </a:r>
            <a:endParaRPr lang="es-ES" sz="1600" dirty="0">
              <a:solidFill>
                <a:srgbClr val="002060"/>
              </a:solidFill>
              <a:latin typeface="Calibri" pitchFamily="34" charset="0"/>
              <a:cs typeface="Calibri" pitchFamily="34" charset="0"/>
            </a:endParaRPr>
          </a:p>
        </p:txBody>
      </p:sp>
      <p:sp>
        <p:nvSpPr>
          <p:cNvPr id="9" name="8 Flecha abajo"/>
          <p:cNvSpPr/>
          <p:nvPr/>
        </p:nvSpPr>
        <p:spPr>
          <a:xfrm>
            <a:off x="2074640" y="3179726"/>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bajo"/>
          <p:cNvSpPr/>
          <p:nvPr/>
        </p:nvSpPr>
        <p:spPr>
          <a:xfrm>
            <a:off x="5838998" y="3150547"/>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4139952" y="3822081"/>
            <a:ext cx="4896098" cy="2259080"/>
          </a:xfrm>
          <a:prstGeom prst="rect">
            <a:avLst/>
          </a:prstGeom>
          <a:noFill/>
        </p:spPr>
        <p:txBody>
          <a:bodyPr wrap="square" rtlCol="0">
            <a:spAutoFit/>
          </a:bodyPr>
          <a:lstStyle/>
          <a:p>
            <a:pPr marL="685800" lvl="1" indent="-285750">
              <a:spcBef>
                <a:spcPct val="20000"/>
              </a:spcBef>
              <a:buFont typeface="Wingdings" panose="05000000000000000000" pitchFamily="2" charset="2"/>
              <a:buChar char="q"/>
            </a:pPr>
            <a:r>
              <a:rPr lang="es-ES" sz="1600" dirty="0" smtClean="0">
                <a:solidFill>
                  <a:srgbClr val="002060"/>
                </a:solidFill>
                <a:latin typeface="Calibri" pitchFamily="34" charset="0"/>
                <a:cs typeface="Calibri" pitchFamily="34" charset="0"/>
              </a:rPr>
              <a:t>Nueva contratación </a:t>
            </a:r>
            <a:r>
              <a:rPr lang="es-ES" sz="1600" dirty="0">
                <a:solidFill>
                  <a:srgbClr val="002060"/>
                </a:solidFill>
                <a:latin typeface="Calibri" pitchFamily="34" charset="0"/>
                <a:cs typeface="Calibri" pitchFamily="34" charset="0"/>
              </a:rPr>
              <a:t>con presupuesto </a:t>
            </a:r>
            <a:r>
              <a:rPr lang="es-ES" sz="1600" dirty="0" smtClean="0">
                <a:solidFill>
                  <a:srgbClr val="002060"/>
                </a:solidFill>
                <a:latin typeface="Calibri" pitchFamily="34" charset="0"/>
                <a:cs typeface="Calibri" pitchFamily="34" charset="0"/>
              </a:rPr>
              <a:t>asignado</a:t>
            </a:r>
          </a:p>
          <a:p>
            <a:pPr marL="685800" lvl="1" indent="-285750">
              <a:spcBef>
                <a:spcPct val="20000"/>
              </a:spcBef>
              <a:buFont typeface="Wingdings" panose="05000000000000000000" pitchFamily="2" charset="2"/>
              <a:buChar char="q"/>
            </a:pPr>
            <a:r>
              <a:rPr lang="es-ES" sz="1600" dirty="0" smtClean="0">
                <a:solidFill>
                  <a:srgbClr val="002060"/>
                </a:solidFill>
                <a:latin typeface="Calibri" pitchFamily="34" charset="0"/>
                <a:cs typeface="Calibri" pitchFamily="34" charset="0"/>
              </a:rPr>
              <a:t> Formará parte de la UEP</a:t>
            </a:r>
            <a:endParaRPr lang="es-ES" sz="1600" dirty="0">
              <a:solidFill>
                <a:srgbClr val="002060"/>
              </a:solidFill>
              <a:latin typeface="Calibri" pitchFamily="34" charset="0"/>
              <a:cs typeface="Calibri" pitchFamily="34" charset="0"/>
            </a:endParaRPr>
          </a:p>
          <a:p>
            <a:pPr marL="685800" lvl="1" indent="-285750">
              <a:spcBef>
                <a:spcPct val="20000"/>
              </a:spcBef>
              <a:buFont typeface="Wingdings" panose="05000000000000000000" pitchFamily="2" charset="2"/>
              <a:buChar char="q"/>
            </a:pPr>
            <a:r>
              <a:rPr lang="es-ES" sz="1600" dirty="0" smtClean="0">
                <a:solidFill>
                  <a:srgbClr val="002060"/>
                </a:solidFill>
                <a:latin typeface="Calibri" pitchFamily="34" charset="0"/>
                <a:cs typeface="Calibri" pitchFamily="34" charset="0"/>
              </a:rPr>
              <a:t>Interactúa</a:t>
            </a:r>
            <a:r>
              <a:rPr lang="es-ES" sz="1600" dirty="0">
                <a:solidFill>
                  <a:srgbClr val="002060"/>
                </a:solidFill>
                <a:latin typeface="Calibri" pitchFamily="34" charset="0"/>
                <a:cs typeface="Calibri" pitchFamily="34" charset="0"/>
              </a:rPr>
              <a:t>, de manera constante y durante toda la ejecución del proyecto, con todos los actores </a:t>
            </a:r>
            <a:r>
              <a:rPr lang="es-ES" sz="1600" dirty="0" smtClean="0">
                <a:solidFill>
                  <a:srgbClr val="002060"/>
                </a:solidFill>
                <a:latin typeface="Calibri" pitchFamily="34" charset="0"/>
                <a:cs typeface="Calibri" pitchFamily="34" charset="0"/>
              </a:rPr>
              <a:t>involucrados.</a:t>
            </a:r>
            <a:endParaRPr lang="es-ES" sz="1600" dirty="0">
              <a:solidFill>
                <a:srgbClr val="002060"/>
              </a:solidFill>
              <a:latin typeface="Calibri" pitchFamily="34" charset="0"/>
              <a:cs typeface="Calibri" pitchFamily="34" charset="0"/>
            </a:endParaRPr>
          </a:p>
          <a:p>
            <a:pPr marL="685800" lvl="1" indent="-285750">
              <a:spcBef>
                <a:spcPct val="20000"/>
              </a:spcBef>
              <a:buFont typeface="Wingdings" panose="05000000000000000000" pitchFamily="2" charset="2"/>
              <a:buChar char="q"/>
            </a:pPr>
            <a:r>
              <a:rPr lang="es-ES" sz="1600" dirty="0">
                <a:solidFill>
                  <a:srgbClr val="002060"/>
                </a:solidFill>
                <a:latin typeface="Calibri" pitchFamily="34" charset="0"/>
                <a:cs typeface="Calibri" pitchFamily="34" charset="0"/>
              </a:rPr>
              <a:t>Coordina y supervisa la implementación de planes y programas</a:t>
            </a:r>
          </a:p>
          <a:p>
            <a:pPr marL="685800" lvl="1" indent="-285750">
              <a:spcBef>
                <a:spcPct val="20000"/>
              </a:spcBef>
              <a:buFont typeface="Wingdings" panose="05000000000000000000" pitchFamily="2" charset="2"/>
              <a:buChar char="q"/>
            </a:pPr>
            <a:r>
              <a:rPr lang="es-ES" sz="1600" dirty="0">
                <a:solidFill>
                  <a:srgbClr val="002060"/>
                </a:solidFill>
                <a:latin typeface="Calibri" pitchFamily="34" charset="0"/>
                <a:cs typeface="Calibri" pitchFamily="34" charset="0"/>
              </a:rPr>
              <a:t>Perfil: </a:t>
            </a:r>
            <a:r>
              <a:rPr lang="es-ES" sz="1600" dirty="0" smtClean="0">
                <a:solidFill>
                  <a:srgbClr val="002060"/>
                </a:solidFill>
                <a:latin typeface="Calibri" pitchFamily="34" charset="0"/>
                <a:cs typeface="Calibri" pitchFamily="34" charset="0"/>
              </a:rPr>
              <a:t>ciencias </a:t>
            </a:r>
            <a:r>
              <a:rPr lang="es-ES" sz="1600" dirty="0">
                <a:solidFill>
                  <a:srgbClr val="002060"/>
                </a:solidFill>
                <a:latin typeface="Calibri" pitchFamily="34" charset="0"/>
                <a:cs typeface="Calibri" pitchFamily="34" charset="0"/>
              </a:rPr>
              <a:t>Sociales y </a:t>
            </a:r>
            <a:r>
              <a:rPr lang="es-ES" sz="1600" dirty="0" smtClean="0">
                <a:solidFill>
                  <a:srgbClr val="002060"/>
                </a:solidFill>
                <a:latin typeface="Calibri" pitchFamily="34" charset="0"/>
                <a:cs typeface="Calibri" pitchFamily="34" charset="0"/>
              </a:rPr>
              <a:t>afines</a:t>
            </a:r>
            <a:endParaRPr lang="es-ES" sz="1600" dirty="0">
              <a:solidFill>
                <a:srgbClr val="002060"/>
              </a:solidFill>
              <a:latin typeface="Calibri" pitchFamily="34" charset="0"/>
              <a:cs typeface="Calibri" pitchFamily="34" charset="0"/>
            </a:endParaRPr>
          </a:p>
        </p:txBody>
      </p:sp>
      <p:sp>
        <p:nvSpPr>
          <p:cNvPr id="12" name="11 Rectángulo"/>
          <p:cNvSpPr/>
          <p:nvPr/>
        </p:nvSpPr>
        <p:spPr>
          <a:xfrm>
            <a:off x="210233" y="872080"/>
            <a:ext cx="5886548" cy="461665"/>
          </a:xfrm>
          <a:prstGeom prst="rect">
            <a:avLst/>
          </a:prstGeom>
        </p:spPr>
        <p:txBody>
          <a:bodyPr wrap="none">
            <a:spAutoFit/>
          </a:bodyPr>
          <a:lstStyle/>
          <a:p>
            <a:r>
              <a:rPr lang="es-ES" sz="2400" b="1" kern="0" dirty="0">
                <a:solidFill>
                  <a:srgbClr val="0070C0"/>
                </a:solidFill>
                <a:latin typeface="Calibri" panose="020F0502020204030204" pitchFamily="34" charset="0"/>
              </a:rPr>
              <a:t>4) Plan de Gestión Ambiental y Social (PGAS</a:t>
            </a:r>
            <a:r>
              <a:rPr lang="es-ES" sz="2400" b="1" kern="0" dirty="0" smtClean="0">
                <a:solidFill>
                  <a:srgbClr val="0070C0"/>
                </a:solidFill>
                <a:latin typeface="Calibri" panose="020F0502020204030204" pitchFamily="34" charset="0"/>
              </a:rPr>
              <a:t>)</a:t>
            </a:r>
            <a:endParaRPr lang="es-ES" sz="2400" b="1" kern="0" dirty="0">
              <a:solidFill>
                <a:srgbClr val="0070C0"/>
              </a:solidFill>
            </a:endParaRPr>
          </a:p>
        </p:txBody>
      </p:sp>
      <p:cxnSp>
        <p:nvCxnSpPr>
          <p:cNvPr id="13" name="12 Conector recto de flecha"/>
          <p:cNvCxnSpPr/>
          <p:nvPr/>
        </p:nvCxnSpPr>
        <p:spPr>
          <a:xfrm>
            <a:off x="3347864" y="1988840"/>
            <a:ext cx="141591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313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ción 2014">
  <a:themeElements>
    <a:clrScheme name="minimal_urj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inimal_urj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nimal_urj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nimal_urj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nimal_urj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nimal_urj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nimal_urj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nimal_urj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nimal_urj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nimal_urj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nimal_urj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nimal_urj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nimal_urj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nimal_urj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2C912B5EB383046A01F9AFE822DBA62" ma:contentTypeVersion="1" ma:contentTypeDescription="Crear nuevo documento." ma:contentTypeScope="" ma:versionID="c5d55bd613186ba969670c2f9753ed7e">
  <xsd:schema xmlns:xsd="http://www.w3.org/2001/XMLSchema" xmlns:xs="http://www.w3.org/2001/XMLSchema" xmlns:p="http://schemas.microsoft.com/office/2006/metadata/properties" xmlns:ns1="http://schemas.microsoft.com/sharepoint/v3" targetNamespace="http://schemas.microsoft.com/office/2006/metadata/properties" ma:root="true" ma:fieldsID="0fa58ab6bdef439119b64b6b50b7ca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F1F1FD-BB52-4C21-A69F-470FC26DD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B1FB2A-29EB-405B-AA2F-992131FAAA0C}">
  <ds:schemaRefs>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6BEC681B-0C74-426A-99CB-F70262447F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2014</Template>
  <TotalTime>3168</TotalTime>
  <Words>1586</Words>
  <Application>Microsoft Office PowerPoint</Application>
  <PresentationFormat>Presentación en pantalla (4:3)</PresentationFormat>
  <Paragraphs>336</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Presentación 2014</vt:lpstr>
      <vt:lpstr>Unidad Gestión  Ambiental y Social</vt:lpstr>
      <vt:lpstr>UNIDAD GESTION AMBIENTAL Y SOCIAL</vt:lpstr>
      <vt:lpstr>UNIDAD GESTION AMBIENTAL Y SOCIAL</vt:lpstr>
      <vt:lpstr>UNIDAD GESTION AMBIENTAL Y SOCIAL</vt:lpstr>
      <vt:lpstr>UNIDAD GESTION AMBIENTAL Y SOCIAL</vt:lpstr>
      <vt:lpstr>Presentación de PowerPoint</vt:lpstr>
      <vt:lpstr>Presentación de PowerPoint</vt:lpstr>
      <vt:lpstr>Presentación de PowerPoint</vt:lpstr>
      <vt:lpstr>Presentación de PowerPoint</vt:lpstr>
      <vt:lpstr>Presentación de PowerPoint</vt:lpstr>
      <vt:lpstr> </vt:lpstr>
      <vt:lpstr>Programa de Acción de Género</vt:lpstr>
      <vt:lpstr>Programa de Acción de Género</vt:lpstr>
      <vt:lpstr>UNIDAD GESTION AMBIENTAL Y SOCIAL </vt:lpstr>
      <vt:lpstr>UNIDAD GESTION AMBIENTAL Y SOCIAL</vt:lpstr>
      <vt:lpstr>UNIDAD GESTION AMBIENTAL Y SOCIAL</vt:lpstr>
      <vt:lpstr>UNIDAD GESTION AMBIENTAL Y SOCIAL</vt:lpstr>
      <vt:lpstr>UNIDAD GESTION AMBIENTAL Y SOCIAL</vt:lpstr>
      <vt:lpstr>UNIDAD GESTION AMBIENTAL Y SOCIAL</vt:lpstr>
      <vt:lpstr>UNIDAD GESTION AMBIENTAL  SOCIAL</vt:lpstr>
      <vt:lpstr>CASO 1</vt:lpstr>
      <vt:lpstr>Presentación de PowerPoint</vt:lpstr>
      <vt:lpstr>Modificaciones en los pliegos, PROSAP IV:</vt:lpstr>
      <vt:lpstr>Modificaciones en los pliegos, PROSAP IV  </vt:lpstr>
      <vt:lpstr>Presentación de PowerPoint</vt:lpstr>
      <vt:lpstr> Acciones Previo al inicio de las obras  </vt:lpstr>
      <vt:lpstr>Presentación de PowerPoint</vt:lpstr>
      <vt:lpstr>CASO 2</vt:lpstr>
      <vt:lpstr>Legislación ambiental:</vt:lpstr>
      <vt:lpstr>Consecuencias en el proyecto</vt:lpstr>
      <vt:lpstr>Mitigación y Resolución de conflictos</vt:lpstr>
      <vt:lpstr>Muchas gracias!   gborbely@prosap.gov.ar cmalcolm@ucar.gov.ar syunis@ucar.gov.ar mzaia@ucar.gov.ar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Victoria Cabello</dc:creator>
  <cp:lastModifiedBy>Capacitacion</cp:lastModifiedBy>
  <cp:revision>193</cp:revision>
  <cp:lastPrinted>2017-05-17T13:39:50Z</cp:lastPrinted>
  <dcterms:created xsi:type="dcterms:W3CDTF">2014-05-20T19:11:20Z</dcterms:created>
  <dcterms:modified xsi:type="dcterms:W3CDTF">2017-05-18T17:54:08Z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0x01010002C912B5EB383046A01F9AFE822DBA62</vt:lpwstr>
  </property>
</Properties>
</file>